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85" r:id="rId17"/>
    <p:sldId id="273" r:id="rId18"/>
    <p:sldId id="286" r:id="rId19"/>
    <p:sldId id="287" r:id="rId20"/>
    <p:sldId id="288" r:id="rId21"/>
    <p:sldId id="274" r:id="rId22"/>
    <p:sldId id="275" r:id="rId23"/>
    <p:sldId id="283" r:id="rId24"/>
    <p:sldId id="279" r:id="rId25"/>
    <p:sldId id="277" r:id="rId26"/>
    <p:sldId id="278" r:id="rId27"/>
    <p:sldId id="289" r:id="rId28"/>
    <p:sldId id="281" r:id="rId29"/>
    <p:sldId id="282" r:id="rId30"/>
    <p:sldId id="284" r:id="rId3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0864F05-4557-165D-685E-E1348D7E5B6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fr-FR" sz="1400" b="0" i="0" u="none" strike="noStrik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37416C-1DDF-2D7D-8F18-67578F859961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018320" y="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fr-FR" sz="1400" b="0" i="0" u="none" strike="noStrik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70EC9A-CE7B-5986-0F47-8BD533F22A0E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72324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fr-FR" sz="1400" b="0" i="0" u="none" strike="noStrik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7040253-A1B1-71FF-BE03-E5B681859AAD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018320" y="972324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4269D038-E915-4BB7-8BD2-D29C56C5BCB5}" type="slidenum">
              <a:t>‹N°›</a:t>
            </a:fld>
            <a:endParaRPr lang="fr-FR" sz="1400" b="0" i="0" u="none" strike="noStrik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24875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68682F-5E80-DC7C-4386-43B83D920E38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7099200" cy="10234800"/>
          </a:xfrm>
          <a:prstGeom prst="rect">
            <a:avLst/>
          </a:prstGeom>
          <a:solidFill>
            <a:srgbClr val="FFFFFF"/>
          </a:solidFill>
          <a:ln cap="sq">
            <a:noFill/>
            <a:prstDash val="solid"/>
          </a:ln>
        </p:spPr>
        <p:txBody>
          <a:bodyPr vert="horz" wrap="none" lIns="90000" tIns="45000" rIns="90000" bIns="45000" anchor="ctr" anchorCtr="1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ACA980BA-B0BC-82E9-AA86-3E65DF7300F9}"/>
              </a:ext>
            </a:extLst>
          </p:cNvPr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67100D9B-E337-D76F-80BE-344107016FE0}"/>
              </a:ext>
            </a:extLst>
          </p:cNvPr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D300BC21-8E22-EBA9-05D9-9A8E95AAD62C}"/>
              </a:ext>
            </a:extLst>
          </p:cNvPr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9BC44E67-6827-56F0-D397-07681CA9EEBB}"/>
              </a:ext>
            </a:extLst>
          </p:cNvPr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3ED947FA-0DE1-AABF-4195-8D8780110A13}"/>
              </a:ext>
            </a:extLst>
          </p:cNvPr>
          <p:cNvSpPr/>
          <p:nvPr/>
        </p:nvSpPr>
        <p:spPr>
          <a:xfrm>
            <a:off x="0" y="0"/>
            <a:ext cx="3076560" cy="511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373427E0-C828-8ABF-9674-6D673B4D4653}"/>
              </a:ext>
            </a:extLst>
          </p:cNvPr>
          <p:cNvSpPr/>
          <p:nvPr/>
        </p:nvSpPr>
        <p:spPr>
          <a:xfrm>
            <a:off x="4021200" y="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9" name="Espace réservé de l'image des diapositives 8">
            <a:extLst>
              <a:ext uri="{FF2B5EF4-FFF2-40B4-BE49-F238E27FC236}">
                <a16:creationId xmlns:a16="http://schemas.microsoft.com/office/drawing/2014/main" id="{A7A4DDBB-473A-46D2-3B75-5EAA772AF6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1800" y="767880"/>
            <a:ext cx="5108760" cy="38307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10" name="Espace réservé des notes 9">
            <a:extLst>
              <a:ext uri="{FF2B5EF4-FFF2-40B4-BE49-F238E27FC236}">
                <a16:creationId xmlns:a16="http://schemas.microsoft.com/office/drawing/2014/main" id="{1EFA3092-BDEC-8E83-8842-CB3D687C2E5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09560" y="4860720"/>
            <a:ext cx="5673600" cy="4599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D5A81F09-C078-A5F6-03F9-4C68F381D2CA}"/>
              </a:ext>
            </a:extLst>
          </p:cNvPr>
          <p:cNvSpPr/>
          <p:nvPr/>
        </p:nvSpPr>
        <p:spPr>
          <a:xfrm>
            <a:off x="0" y="9721800"/>
            <a:ext cx="3076560" cy="511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C482A73-586C-A3B1-01C1-ADCF3D1F92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021200" y="9721800"/>
            <a:ext cx="3070079" cy="504719"/>
          </a:xfrm>
          <a:prstGeom prst="rect">
            <a:avLst/>
          </a:prstGeom>
          <a:noFill/>
          <a:ln>
            <a:noFill/>
          </a:ln>
        </p:spPr>
        <p:txBody>
          <a:bodyPr vert="horz" wrap="square" lIns="99000" tIns="49680" rIns="99000" bIns="49680" anchor="b" anchorCtr="0" compatLnSpc="1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fr-FR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</a:lstStyle>
          <a:p>
            <a:pPr lvl="0"/>
            <a:fld id="{4097541D-9A5D-4708-8A62-18B5415AEB1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94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fr-FR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123EED0E-56D3-5FFC-D588-A9CBBC35166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14CB798D-A1CF-4B8F-832D-7DC131E976D1}" type="slidenum">
              <a:t>1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0B2263D4-4817-D3CE-F20F-BACEEAC63985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B90BA6D0-1871-4982-8E3D-A28A50251EC9}" type="slidenum">
              <a:t>1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013E40D8-F466-44FB-1975-102B527D13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301E4FA5-A6D2-FDEE-C940-D0422D1CBD6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57ABAC3B-8BE5-E963-DB9F-64D8B3F3963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EDCEF5CC-799D-4E00-8715-8E11C2307466}" type="slidenum">
              <a:t>10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7B1B0CD9-2761-E04B-5B73-18F3E8E1E6B0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4213B78E-C35C-47C8-96D1-694872DA9595}" type="slidenum">
              <a:t>10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1F39B75D-D8DB-C976-3EA4-FC8E0C3DDDD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559EFDBC-254A-9093-E1C4-85CFD13F6C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AD76F3A9-C236-34A9-6976-B609E3E6220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1F09788B-A255-4D4B-AF6E-980EB46BB422}" type="slidenum">
              <a:t>11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CE277ACD-11D0-81BF-5246-35D44C1B64C4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DBBB4A3B-C25C-4288-9CD9-8B768D9C30D5}" type="slidenum">
              <a:t>11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547A4398-5363-FC6F-4501-25EB15C405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B1ACFC5B-D79E-ECD2-51A9-DDAA2DE207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3325AC58-1A8C-2B2C-D51B-5BD1B3BE81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478FF553-3267-44A8-80B7-EADD7F21031A}" type="slidenum">
              <a:t>12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C4709C3D-DB30-11BF-C012-DA51789D80C4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15A9DED0-3C8A-40B7-83C5-242422BB3081}" type="slidenum">
              <a:t>12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40313758-458F-C448-F297-790DE650762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F0F04D31-DB33-876B-85F0-1509599F84D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6A217BA2-BF8A-EAEF-970D-D1D8D5EAEE2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0DD295DD-E54D-47CB-A459-B63EFD767671}" type="slidenum">
              <a:t>13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1B95E1DD-66DD-8285-1782-6CDF441149FD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33BEE55E-E3EA-4A32-AA71-1AB08FB456F8}" type="slidenum">
              <a:t>13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78A12B3F-77C6-2683-8932-C6C971F027B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BCFACBE1-61FC-8DC6-6D62-B416A94CC5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F1A54D2D-6760-122D-1092-89256D774AE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118D0EA8-8E97-4FB8-BE40-2D4F7AD303BB}" type="slidenum">
              <a:t>14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43ADEBBC-D1EE-2F75-2CAC-3231AA295CB2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96407314-B43D-4251-A198-4D431C738DB9}" type="slidenum">
              <a:t>14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95AA9177-382C-740C-F7A7-7BE11B7F899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894F19F4-B6FF-F523-D67F-43F4B9D763B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05A3997C-3A1F-6E95-940B-00B51267EC9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271B23AD-52E1-4AA7-ACF3-C71FC2235FC0}" type="slidenum">
              <a:t>15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3B87220A-9867-C70B-539A-AA0FC36A634F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3567B40E-CEB5-4B31-BA05-9E4349528224}" type="slidenum">
              <a:t>15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D53CBE67-7005-EA63-8697-D6B8233A319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B1A0907A-E627-C9BA-F6D0-9FB721F442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05A3997C-3A1F-6E95-940B-00B51267EC9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271B23AD-52E1-4AA7-ACF3-C71FC2235FC0}" type="slidenum">
              <a:t>16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3B87220A-9867-C70B-539A-AA0FC36A634F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3567B40E-CEB5-4B31-BA05-9E4349528224}" type="slidenum">
              <a:t>16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D53CBE67-7005-EA63-8697-D6B8233A319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B1A0907A-E627-C9BA-F6D0-9FB721F442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346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1">
            <a:extLst>
              <a:ext uri="{FF2B5EF4-FFF2-40B4-BE49-F238E27FC236}">
                <a16:creationId xmlns:a16="http://schemas.microsoft.com/office/drawing/2014/main" id="{ED08993F-5E25-ED06-BE5E-9E78E26A440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F7963581-3E19-413F-893A-DDCBCA212684}" type="slidenum">
              <a:t>17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06A8E0AD-5B41-ECB6-D0B2-56EF6254D007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A30E69E1-2E3B-4AED-B519-E5F9B24A73FF}" type="slidenum">
              <a:t>17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57F61142-EEE6-E9CD-E36F-ECF7E64040A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6D2A42A4-D3D2-5438-D2E5-5C9D57197E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0FD2E5D4-B77C-ED4C-59B4-6FD2DB02D10C}"/>
              </a:ext>
            </a:extLst>
          </p:cNvPr>
          <p:cNvSpPr/>
          <p:nvPr/>
        </p:nvSpPr>
        <p:spPr>
          <a:xfrm>
            <a:off x="4021200" y="9721800"/>
            <a:ext cx="3076560" cy="511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8FDAA4AC-2B59-416B-A24E-4CF767143D50}" type="slidenum">
              <a:t>17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F669D25E-1311-39F7-FE08-1AC9CFCD32C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F97F4FF8-E251-4276-9268-74E97C0F17A4}" type="slidenum">
              <a:t>18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2C3493E2-94EE-F33B-B73F-79CF11D34F32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FDEEE6E9-8D50-4FC2-8A9F-1DB8017793FB}" type="slidenum">
              <a:t>18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D017A71E-23CF-5FDB-7D5E-132254933F5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4A1B19E7-E314-CF9B-75B9-442519D3CC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954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F669D25E-1311-39F7-FE08-1AC9CFCD32C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F97F4FF8-E251-4276-9268-74E97C0F17A4}" type="slidenum">
              <a:t>19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2C3493E2-94EE-F33B-B73F-79CF11D34F32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FDEEE6E9-8D50-4FC2-8A9F-1DB8017793FB}" type="slidenum">
              <a:t>19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D017A71E-23CF-5FDB-7D5E-132254933F5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4A1B19E7-E314-CF9B-75B9-442519D3CC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490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2249915E-2918-CA32-FFF9-B208A0A3E0B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74B1095D-E659-40FD-A770-F37BC7F08BDB}" type="slidenum">
              <a:t>2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16082103-080F-96A2-66BB-7FDCB9B32891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144C897C-8720-4DD6-BA0B-79C9120C9B9F}" type="slidenum">
              <a:t>2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CE185F62-4553-26A4-70E6-08015E2B6D8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7B78D231-2208-58FD-B95E-BA379E96C3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F669D25E-1311-39F7-FE08-1AC9CFCD32C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F97F4FF8-E251-4276-9268-74E97C0F17A4}" type="slidenum">
              <a:t>20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2C3493E2-94EE-F33B-B73F-79CF11D34F32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FDEEE6E9-8D50-4FC2-8A9F-1DB8017793FB}" type="slidenum">
              <a:t>20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D017A71E-23CF-5FDB-7D5E-132254933F5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4A1B19E7-E314-CF9B-75B9-442519D3CC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770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1">
            <a:extLst>
              <a:ext uri="{FF2B5EF4-FFF2-40B4-BE49-F238E27FC236}">
                <a16:creationId xmlns:a16="http://schemas.microsoft.com/office/drawing/2014/main" id="{AE74BBFE-1554-FB51-FBC6-134C4AB426F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BF73B235-5539-457D-B180-3CFA7E529CFF}" type="slidenum">
              <a:t>21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221FE591-CB3C-2BD8-FB1F-BC454A59368B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3B774ABE-0A83-429B-9DDC-EF8A49DB1DCF}" type="slidenum">
              <a:t>21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E7DA4542-A489-45AB-C088-D54157244C5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753CF314-69A4-CEC7-3732-DB452C87FB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2A6A894E-3204-3595-819B-F5647A87688C}"/>
              </a:ext>
            </a:extLst>
          </p:cNvPr>
          <p:cNvSpPr/>
          <p:nvPr/>
        </p:nvSpPr>
        <p:spPr>
          <a:xfrm>
            <a:off x="4021200" y="9721800"/>
            <a:ext cx="3076560" cy="511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5BF63EA3-DCB0-487C-AB33-844F361942DA}" type="slidenum">
              <a:t>21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D0530F5A-0642-0D91-CF79-78D0297197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0B493911-7E9C-4B34-BCB0-FBA49270E2CB}" type="slidenum">
              <a:t>22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6E9EAB29-40EF-0203-6BAC-2ADFAF55F6FF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FA6EC8F0-0874-4814-8844-0806431BCD33}" type="slidenum">
              <a:t>22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CCF33384-7A42-91CE-4E19-419C55E3F93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F4D75946-416C-C692-A24B-A5BCB75AB3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F669D25E-1311-39F7-FE08-1AC9CFCD32C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F97F4FF8-E251-4276-9268-74E97C0F17A4}" type="slidenum">
              <a:t>23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2C3493E2-94EE-F33B-B73F-79CF11D34F32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FDEEE6E9-8D50-4FC2-8A9F-1DB8017793FB}" type="slidenum">
              <a:t>23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D017A71E-23CF-5FDB-7D5E-132254933F5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4A1B19E7-E314-CF9B-75B9-442519D3CC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4FA960E0-CBF8-71FB-8FD4-1E42820EEF8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F0902571-5EAE-450C-89BC-C30935DBEC99}" type="slidenum">
              <a:t>24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24EEAC20-87D8-71FA-F067-DB5F7E48DEFA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BD42550A-7720-4789-BE34-C8BC151D4618}" type="slidenum">
              <a:t>24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EFB1655A-0DEA-7BB8-41FF-B1829C613B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5FB4BAAE-FF53-D792-4CCE-46E8BD6CB5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1">
            <a:extLst>
              <a:ext uri="{FF2B5EF4-FFF2-40B4-BE49-F238E27FC236}">
                <a16:creationId xmlns:a16="http://schemas.microsoft.com/office/drawing/2014/main" id="{67A0C7DA-D598-5532-89DD-6038041CEAD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A5981737-1F93-4DC3-8C7C-FCD95545B989}" type="slidenum">
              <a:t>25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116CE802-6135-B1FB-2910-48670424CB9C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0495522B-FD6E-4FAD-86FB-2A9508A94544}" type="slidenum">
              <a:t>25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7F2E3280-B87F-A0D1-A38D-685A6552D64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412C3A92-B7D7-E91A-337C-30216EAB0E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1C92D87F-5B98-A27A-8F41-9FF2E1960B84}"/>
              </a:ext>
            </a:extLst>
          </p:cNvPr>
          <p:cNvSpPr/>
          <p:nvPr/>
        </p:nvSpPr>
        <p:spPr>
          <a:xfrm>
            <a:off x="4021200" y="9721800"/>
            <a:ext cx="3076560" cy="511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7A1449AF-0CA5-48DF-ADAB-DCDF7E480273}" type="slidenum">
              <a:t>25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1">
            <a:extLst>
              <a:ext uri="{FF2B5EF4-FFF2-40B4-BE49-F238E27FC236}">
                <a16:creationId xmlns:a16="http://schemas.microsoft.com/office/drawing/2014/main" id="{DABA24ED-3FC5-11EA-FBCD-BBAB02D4A61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27AD6AF0-4CC1-424D-AB49-1D58E28AD59F}" type="slidenum">
              <a:t>26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88A5FB7A-9CF8-0A03-EFE5-651395D522FA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D0C55A15-9A58-4619-AD32-3D1CEEF0A5F9}" type="slidenum">
              <a:t>26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69CC69CD-221E-AA1E-E0AB-FBFFE3C4191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AF26D17B-71CB-F2D9-7161-82BE0CCE0A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89D57400-ADFD-4DE2-02E3-05B5C4E4FCA9}"/>
              </a:ext>
            </a:extLst>
          </p:cNvPr>
          <p:cNvSpPr/>
          <p:nvPr/>
        </p:nvSpPr>
        <p:spPr>
          <a:xfrm>
            <a:off x="4021200" y="9721800"/>
            <a:ext cx="3076560" cy="511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2FD266D1-D5F0-4640-A6E7-55EF7A133C9C}" type="slidenum">
              <a:t>26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1">
            <a:extLst>
              <a:ext uri="{FF2B5EF4-FFF2-40B4-BE49-F238E27FC236}">
                <a16:creationId xmlns:a16="http://schemas.microsoft.com/office/drawing/2014/main" id="{DABA24ED-3FC5-11EA-FBCD-BBAB02D4A61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27AD6AF0-4CC1-424D-AB49-1D58E28AD59F}" type="slidenum">
              <a:t>27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88A5FB7A-9CF8-0A03-EFE5-651395D522FA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D0C55A15-9A58-4619-AD32-3D1CEEF0A5F9}" type="slidenum">
              <a:t>27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69CC69CD-221E-AA1E-E0AB-FBFFE3C4191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AF26D17B-71CB-F2D9-7161-82BE0CCE0A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89D57400-ADFD-4DE2-02E3-05B5C4E4FCA9}"/>
              </a:ext>
            </a:extLst>
          </p:cNvPr>
          <p:cNvSpPr/>
          <p:nvPr/>
        </p:nvSpPr>
        <p:spPr>
          <a:xfrm>
            <a:off x="4021200" y="9721800"/>
            <a:ext cx="3076560" cy="511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2FD266D1-D5F0-4640-A6E7-55EF7A133C9C}" type="slidenum">
              <a:t>27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22783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604EFA57-AF10-0E5A-AFCC-24A73AC1226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21A0CF8C-353A-45EB-97A3-82EBBAE94AFC}" type="slidenum">
              <a:t>28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0CF721D0-42D1-FD3E-FD95-AF0B0663136A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7C4245C1-DBD6-4F3E-9299-F7BE19E87997}" type="slidenum">
              <a:t>28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1F76AA47-5BA6-9BC4-B26F-8339D22F16A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C81853EF-0DAD-0DDA-5DA3-B25986A2F8C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490E487D-3088-E566-63A5-C1E3DFED5D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579183D6-5672-4BD1-AE34-75738EC72696}" type="slidenum">
              <a:t>29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B9439155-60DD-1F2A-C0A7-5BCC9FE80F26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B5DF94C6-D3B1-4FC8-A593-3D0CB7AAE27A}" type="slidenum">
              <a:t>29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D58EE59E-5052-8CC9-39C3-22D10A094FC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76CE148F-C384-9A79-7037-B4EFBE1B3AF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5F737767-F728-D0D4-F812-CE52B8EF8BE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FAB7B97E-AA7A-4526-A25D-509B36E72758}" type="slidenum">
              <a:t>3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C5248F17-26E0-A9B6-5B27-19E497C72B50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370431AE-9D5E-40DA-A143-4CC9B406CF4F}" type="slidenum">
              <a:t>3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9F322165-C42E-504A-1FF2-F5987EE860D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68135236-D885-78A0-BB0F-367767E3955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572E5AFA-F432-B1CE-E703-1BA0DB8CEF5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145B32B9-A049-47AF-A6BF-A7B983844274}" type="slidenum">
              <a:t>30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E7655AA8-01DA-0E4F-2779-9BD183795F72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18A87219-44B4-4892-9A14-3B3CDF2F966B}" type="slidenum">
              <a:t>30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63D4E515-3192-74C4-5443-506B6528F2D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FEA22F6B-7B4A-BD9D-6EBC-4A1AD48FD3E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0C928225-BA25-3644-E390-B25C25B69D5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9DD6A93C-ED39-4F23-B1CE-AC3874379ABD}" type="slidenum">
              <a:t>4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6E40FB1A-6352-A86E-CE39-82A26767288E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DDC44BFA-D57F-48E1-9F52-CA82F252802B}" type="slidenum">
              <a:t>4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89C603D9-712C-332C-A71B-FFFEFF8FCB7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58BC6669-4029-9B12-8611-20F7881347B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AB7CFDEA-908C-F95D-3CC0-D3C9DC7437C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E6F35F8A-D13F-4EDF-9718-C2C87451EBFD}" type="slidenum">
              <a:t>5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A9A71583-784B-2E30-595D-BA2C5C6CD586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9C94E0F4-1D61-403F-AE3A-C077CEB03CF6}" type="slidenum">
              <a:t>5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85F38F5B-CDFC-3291-9818-091B87820D9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EBCA76ED-9DDD-711C-DEC4-E05A1DB225B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7F2C6157-087D-889D-A57C-FADAD9CA0BF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375365B9-26B3-4CAC-94E2-EFDFD45BDB34}" type="slidenum">
              <a:t>6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FA73E07C-696B-1353-F8A5-CB573E8A3348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24A9C7D0-9419-4279-A7D5-5310290B98CB}" type="slidenum">
              <a:t>6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3270E373-BFC0-FF1F-8BD2-1785D3879E1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1F076DAB-A209-6353-BDCD-E58A8F7638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0DF7ED3F-8887-0FB7-7616-7A65F570877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607E645F-DF46-49D2-B859-B0CA8FD3C8E3}" type="slidenum">
              <a:t>7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DBCC03F0-FF78-ECBA-1782-AEBF027206A0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AA2C6DEE-68DB-45E3-8E99-7341EEFB3C76}" type="slidenum">
              <a:t>7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9A06D2FE-F1AD-DD3E-DD32-2FCF11B8434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0245E367-EA68-22E8-5397-7C17F6C205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20B63608-0C86-31FC-7A56-CB291819334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0AD1E62D-F07F-436B-8638-3ED86E766F8A}" type="slidenum">
              <a:t>8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BFFBFED1-EDA3-F7A9-8EA6-67E5BB0FE254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7C39201D-40B1-4BFE-8B85-B763ED2BB648}" type="slidenum">
              <a:t>8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2175A17D-6DE2-FF7C-579A-D46913CA933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5FAD8942-6674-2E14-F397-6CE5F65448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DE2242F9-73A0-7E68-36CE-908AA1E7762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lvl="0"/>
            <a:fld id="{E8A6E466-09F8-42E5-9815-B3CD647352D5}" type="slidenum">
              <a:t>9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689246F7-DF72-9FB8-C9A6-E7BC70AFE759}"/>
              </a:ext>
            </a:extLst>
          </p:cNvPr>
          <p:cNvSpPr/>
          <p:nvPr/>
        </p:nvSpPr>
        <p:spPr>
          <a:xfrm>
            <a:off x="4021200" y="9721800"/>
            <a:ext cx="307475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7C94B063-3858-443B-BBA2-042C46386ACB}" type="slidenum">
              <a:t>9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830BAEB4-5563-F783-E9A5-6E4C9708013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858F39D7-FD76-B391-53BE-E61341CC85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560" y="4861080"/>
            <a:ext cx="5680079" cy="4605120"/>
          </a:xfrm>
        </p:spPr>
        <p:txBody>
          <a:bodyPr anchor="ctr" anchorCtr="0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329AE8-7968-C7A0-DA53-813E07B06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C98A95-1146-F935-733E-98F035D3C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6C3D94-C8A1-76C2-CA58-98D7BBFB0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/>
              <a:t>02/09/2015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A8676E-1107-9906-3F4C-5D478B77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La réforme des rythmes scolaires 2019-2020 - Chasné sur Illet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B879E3-15BE-1096-C6E9-82CCF686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DC983B-FCA2-48B0-93A7-A2ADCDA16D7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43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5E4B74-68C1-0F3C-CDF0-F474DD9E2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6BA6D0-E15A-831C-C595-7A3F39971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4304C0-D474-8D54-4F6B-1A9BFC3B2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/>
              <a:t>02/09/2015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DFDD70-7994-71B6-71AE-1A870C8C2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La réforme des rythmes scolaires 2019-2020 - Chasné sur Illet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CACAE2-93D3-39A9-2C41-1D2A537F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772093-CC67-4511-AA33-7CAF4016BEE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6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121093A-0197-41D1-A918-888F71E2B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5812" cy="58451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775A97B-8CB6-7DED-0003-9ACE32E62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51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EED473-B68E-6404-81D3-973A234E2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/>
              <a:t>02/09/2015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8BF370-CB11-1ADD-368C-30C24D36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La réforme des rythmes scolaires 2019-2020 - Chasné sur Illet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F2BF10-688F-CEB3-49F5-5A193168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9CA358-66B8-4AF3-B3B5-70AE27DA3F0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9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87CDB-6FB5-C131-7478-E83B4BCAF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247C73-7C70-8013-2E7B-5506AF6CE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DFA845-6AB5-F5CB-0637-721FB5A6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/>
              <a:t>02/09/2015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228ECB-510A-5947-1CD9-A8DFE2FF5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La réforme des rythmes scolaires 2019-2020 - Chasné sur Illet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7A000A-3D1C-EAD2-19CF-5D2A06EE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B63179-EE9B-4521-88FF-EE525290DBB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98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DD6BF3-0843-25EC-3C75-14C6421AC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59EF91-8B22-6414-6561-0427F34DD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277088-6065-DBE5-84EF-670E11F3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/>
              <a:t>02/09/2015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E6F5C2-C3CF-D6C6-3503-76837B0F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La réforme des rythmes scolaires 2019-2020 - Chasné sur Illet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DC0B7C-BF3A-DF75-775D-87FBC8F6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DB5AB4-F98B-44C3-9A7D-A2B9AD1FD1E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26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C31374-B119-67B3-EA93-98ED26FD6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D05948-0E4D-9B4D-AF80-8DA2A8385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0D7907-C8D2-9EE6-5E71-6AC70028F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E61FB4-1829-CCCF-6C27-1C8A0E449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/>
              <a:t>02/09/2015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CAFE68-0AE0-A0F8-B0FC-6C02649C1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La réforme des rythmes scolaires 2019-2020 - Chasné sur Illet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E54A8F-4370-15FA-2D28-118134086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A1FF25-0290-4815-9157-298E2EFF179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66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442367-82B5-CC12-6903-3019C2F3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9F4D1F-2481-5C1C-41DB-BBE9902F4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043FBEA-311B-9837-501E-4E5F38640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660AE64-2DBD-6ABC-43D5-A503CE22A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1B49E06-4D19-517D-CE91-3E5CA3EE3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4D4B57-E7A3-74D3-0555-C7DDFA85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/>
              <a:t>02/09/2015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4BADED5-1CE2-0B1E-C310-3BA995603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La réforme des rythmes scolaires 2019-2020 - Chasné sur Illet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5BB9E8D-4FB6-EB6C-0F27-49CFF24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4D3AEE-53D3-4627-B086-F2696483A65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18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90D1F8-AED1-F79B-62AD-832DD6875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B5D2EC-38E5-450C-A4A2-AD2B71D2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/>
              <a:t>02/09/2015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2AA7E0-00D1-2B6B-DA26-103183386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La réforme des rythmes scolaires 2019-2020 - Chasné sur Illet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9A3E82-BF14-7339-FC21-CE887CEE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3EEA5D-BA7E-42BC-9045-83788C19316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74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B72ED68-518A-FBC8-4B7E-8BA6A4252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/>
              <a:t>02/09/2015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2A1DB8F-3D92-8C48-E7E2-F643179B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La réforme des rythmes scolaires 2019-2020 - Chasné sur Illet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26B694-85C3-81B8-229C-47399738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1A6EF0-D7E6-449E-8F57-9E54ED5A3B4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07025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270E08-C791-CA10-BC07-EAC225126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8A16CE-6AC4-BCE9-E2FE-12F264705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0155C4-08C0-E619-843F-C1D96DE9E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29A830-BDB1-292A-2A47-9883DF88E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/>
              <a:t>02/09/2015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FE0241-427A-8395-0170-85911CC33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La réforme des rythmes scolaires 2019-2020 - Chasné sur Illet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F3B5C1-A96C-3CD1-D604-4B37B4DE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9D4A92-AE50-42BE-B7B6-368167211F3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42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3AA79-EE00-6217-C6AC-12A33C51B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0FC7474-028B-1380-1629-059B3BCBF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4C2F6F-8AE2-A022-0631-F9F566D22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A03860-514A-5FC0-8848-F171FD259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/>
              <a:t>02/09/2015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DA8826-BA2C-992E-A432-1670EDBA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La réforme des rythmes scolaires 2019-2020 - Chasné sur Illet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018CC9-B3B4-81BD-5ED7-3E54AA588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1BCBD9-530E-4CE0-809F-42CB3E0AF86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07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B15880C-53FF-5315-F686-D4C670D670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3120" cy="113652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94F663-51E0-D8C9-53B8-B3234ED6AC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3120" cy="45194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275089-705B-62A7-BC33-A2287196415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68360" y="6381360"/>
            <a:ext cx="1001520" cy="358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fr-FR" sz="1800" b="0" i="0" u="none" strike="noStrike" baseline="0"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</a:lstStyle>
          <a:p>
            <a:pPr lvl="0"/>
            <a:r>
              <a:rPr lang="fr-FR"/>
              <a:t>02/09/2015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3529EB-7351-09EC-1EDC-0F3EE91AA93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547640" y="6381360"/>
            <a:ext cx="6113519" cy="358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fr-FR" sz="1800" b="0" i="0" u="none" strike="noStrike" baseline="0"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</a:lstStyle>
          <a:p>
            <a:pPr lvl="0"/>
            <a:r>
              <a:rPr lang="fr-FR"/>
              <a:t>La réforme des rythmes scolaires 2019-2020 - Chasné sur Illet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207B03-821A-2E95-C89F-F6FD4C81ACA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885079" y="6381360"/>
            <a:ext cx="758880" cy="358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fr-FR" sz="1800" b="0" i="0" u="none" strike="noStrike" baseline="0"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</a:lstStyle>
          <a:p>
            <a:pPr lvl="0"/>
            <a:fld id="{869FFE64-D266-4FE3-A2DB-FF15C3203A84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fr-FR" sz="4400" b="0" i="0" u="none" strike="noStrike" baseline="0">
          <a:ln>
            <a:noFill/>
          </a:ln>
          <a:solidFill>
            <a:srgbClr val="000000"/>
          </a:solidFill>
          <a:latin typeface="Calibri" pitchFamily="34"/>
          <a:ea typeface="Microsoft YaHei" pitchFamily="2"/>
        </a:defRPr>
      </a:lvl1pPr>
    </p:titleStyle>
    <p:bodyStyle>
      <a:lvl1pPr marL="342720" marR="0" indent="-34272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fr-FR" sz="3200" b="0" i="0" u="none" strike="noStrike" baseline="0">
          <a:ln>
            <a:noFill/>
          </a:ln>
          <a:solidFill>
            <a:srgbClr val="000000"/>
          </a:solidFill>
          <a:latin typeface="Calibri" pitchFamily="34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CF82005F-24BE-C28B-F86D-7B363C53441A}"/>
              </a:ext>
            </a:extLst>
          </p:cNvPr>
          <p:cNvSpPr/>
          <p:nvPr/>
        </p:nvSpPr>
        <p:spPr>
          <a:xfrm>
            <a:off x="539640" y="2276639"/>
            <a:ext cx="8353440" cy="4031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4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Présentation des TAP à l’école de la Choinette de Chasné-sur-Illet</a:t>
            </a:r>
            <a:br>
              <a:rPr lang="fr-FR" sz="4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</a:br>
            <a:br>
              <a:rPr lang="fr-FR" sz="4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</a:br>
            <a:r>
              <a:rPr lang="fr-FR" sz="4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Année scolaire 2022-2023</a:t>
            </a:r>
            <a:br>
              <a:rPr lang="fr-FR" sz="4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</a:br>
            <a:endParaRPr lang="fr-FR" sz="4000" b="0" i="0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2B6F14-9469-06BD-FEDF-828FBA153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6812969" y="113405"/>
            <a:ext cx="215265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A67DA7DA-B107-9AE8-CA7B-6D0FEA0A3441}"/>
              </a:ext>
            </a:extLst>
          </p:cNvPr>
          <p:cNvSpPr/>
          <p:nvPr/>
        </p:nvSpPr>
        <p:spPr>
          <a:xfrm>
            <a:off x="1547640" y="6381720"/>
            <a:ext cx="6120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200" b="0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icrosoft YaHei" pitchFamily="2"/>
              </a:rPr>
              <a:t>La réforme des rythmes scolaires 2022-2023 – Chasné-sur-Illet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EDE6888A-6FB0-77B0-1AF0-81A3973AC7FE}"/>
              </a:ext>
            </a:extLst>
          </p:cNvPr>
          <p:cNvSpPr/>
          <p:nvPr/>
        </p:nvSpPr>
        <p:spPr>
          <a:xfrm>
            <a:off x="7885079" y="6381720"/>
            <a:ext cx="76536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3D3E50B8-3FC5-4AB3-8658-9C018B68DB27}" type="slidenum">
              <a:t>10</a:t>
            </a:fld>
            <a:endParaRPr lang="fr-FR" sz="1200" b="0" i="0" u="none" strike="noStrike" baseline="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0A25E869-912C-546B-7CE4-D1F834CBBCE9}"/>
              </a:ext>
            </a:extLst>
          </p:cNvPr>
          <p:cNvSpPr/>
          <p:nvPr/>
        </p:nvSpPr>
        <p:spPr>
          <a:xfrm>
            <a:off x="457200" y="2746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40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rPr>
              <a:t>Les TAP Cycle 1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748A96E9-B285-D527-08C2-E0BC9F92F4EA}"/>
              </a:ext>
            </a:extLst>
          </p:cNvPr>
          <p:cNvSpPr/>
          <p:nvPr/>
        </p:nvSpPr>
        <p:spPr>
          <a:xfrm>
            <a:off x="1511279" y="1557359"/>
            <a:ext cx="7632719" cy="1150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720" marR="0" lvl="0" indent="-336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38040" algn="l"/>
                <a:tab pos="342720" algn="l"/>
                <a:tab pos="907560" algn="l"/>
                <a:tab pos="1821960" algn="l"/>
                <a:tab pos="2736360" algn="l"/>
                <a:tab pos="3650760" algn="l"/>
                <a:tab pos="4565160" algn="l"/>
                <a:tab pos="5479560" algn="l"/>
                <a:tab pos="6393960" algn="l"/>
                <a:tab pos="7308360" algn="l"/>
                <a:tab pos="8222760" algn="l"/>
                <a:tab pos="9137160" algn="l"/>
                <a:tab pos="10051560" algn="l"/>
                <a:tab pos="10328040" algn="l"/>
                <a:tab pos="10777319" algn="l"/>
                <a:tab pos="10778759" algn="l"/>
                <a:tab pos="10780200" algn="l"/>
                <a:tab pos="10782000" algn="l"/>
              </a:tabLst>
            </a:pPr>
            <a:r>
              <a:rPr lang="fr-FR" sz="2000" b="1" i="0" u="none" strike="noStrike" baseline="0">
                <a:ln>
                  <a:noFill/>
                </a:ln>
                <a:solidFill>
                  <a:srgbClr val="E46C0A"/>
                </a:solidFill>
                <a:latin typeface="Arial" pitchFamily="34"/>
                <a:ea typeface="Arial" pitchFamily="2"/>
                <a:cs typeface="Arial" pitchFamily="2"/>
              </a:rPr>
              <a:t>	</a:t>
            </a:r>
          </a:p>
          <a:p>
            <a:pPr marL="342720" marR="0" lvl="0" indent="-336600" algn="ctr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fr-FR" sz="2400" b="1" i="0" u="none" strike="noStrike" baseline="0">
                <a:ln>
                  <a:noFill/>
                </a:ln>
                <a:solidFill>
                  <a:srgbClr val="E46C0A"/>
                </a:solidFill>
                <a:latin typeface="Arial" pitchFamily="34"/>
                <a:ea typeface="Arial" pitchFamily="2"/>
                <a:cs typeface="Arial" pitchFamily="2"/>
              </a:rPr>
              <a:t>Objectif : Respecter le rythme de chaque enfant</a:t>
            </a:r>
          </a:p>
          <a:p>
            <a:pPr marL="342720" marR="0" lvl="0" indent="-336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fr-FR" sz="2400" b="1" i="0" u="none" strike="noStrike" baseline="0">
              <a:ln>
                <a:noFill/>
              </a:ln>
              <a:solidFill>
                <a:srgbClr val="E46C0A"/>
              </a:solidFill>
              <a:latin typeface="Arial" pitchFamily="34"/>
              <a:ea typeface="Arial" pitchFamily="2"/>
              <a:cs typeface="Arial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65CEADC3-9894-0320-CBAF-8E7196F7F36F}"/>
              </a:ext>
            </a:extLst>
          </p:cNvPr>
          <p:cNvSpPr/>
          <p:nvPr/>
        </p:nvSpPr>
        <p:spPr>
          <a:xfrm>
            <a:off x="684359" y="2636999"/>
            <a:ext cx="8208720" cy="345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Les TAP sont </a:t>
            </a:r>
            <a:r>
              <a:rPr lang="fr-FR" sz="18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adaptés</a:t>
            </a: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 aux maternelles PS/MS (Cycle 1) et sont pris en charge par les ATSEM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Pour les élèves de petite section, les temps de sieste sont </a:t>
            </a:r>
            <a:r>
              <a:rPr lang="fr-FR" sz="18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maintenus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1" i="0" u="none" strike="noStrike" baseline="0" dirty="0">
              <a:ln>
                <a:noFill/>
              </a:ln>
              <a:solidFill>
                <a:srgbClr val="00B0F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TAP de </a:t>
            </a:r>
            <a:r>
              <a:rPr lang="fr-FR" sz="18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15h45 à 16h30</a:t>
            </a:r>
          </a:p>
          <a:p>
            <a:pPr marL="341280" marR="0" lvl="0" indent="-33660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1800" b="1" i="0" u="none" strike="noStrike" baseline="0" dirty="0">
              <a:ln>
                <a:noFill/>
              </a:ln>
              <a:solidFill>
                <a:srgbClr val="00B0F0"/>
              </a:solidFill>
              <a:latin typeface="Arial" pitchFamily="34"/>
              <a:ea typeface="Arial" pitchFamily="2"/>
              <a:cs typeface="Arial" pitchFamily="2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06A71D3-85C4-0781-295A-98EEA526D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656376" y="377345"/>
            <a:ext cx="1281065" cy="6348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C7B20354-A85A-C009-5FDC-5C906C518F5B}"/>
              </a:ext>
            </a:extLst>
          </p:cNvPr>
          <p:cNvSpPr/>
          <p:nvPr/>
        </p:nvSpPr>
        <p:spPr>
          <a:xfrm>
            <a:off x="1547640" y="6381720"/>
            <a:ext cx="6120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200" b="0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icrosoft YaHei" pitchFamily="2"/>
              </a:rPr>
              <a:t>La réforme des rythmes scolaires 2022-2023 – Chasné-sur-Illet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FC6D095B-5D08-326B-A922-065E74AC974D}"/>
              </a:ext>
            </a:extLst>
          </p:cNvPr>
          <p:cNvSpPr/>
          <p:nvPr/>
        </p:nvSpPr>
        <p:spPr>
          <a:xfrm>
            <a:off x="7885079" y="6381720"/>
            <a:ext cx="76536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2DFEDE33-C65F-4FA9-A34D-48A798C46BDD}" type="slidenum">
              <a:t>11</a:t>
            </a:fld>
            <a:endParaRPr lang="fr-FR" sz="1200" b="0" i="0" u="none" strike="noStrike" baseline="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FE394B10-3402-7DD7-B8A4-84221D11A7F7}"/>
              </a:ext>
            </a:extLst>
          </p:cNvPr>
          <p:cNvSpPr/>
          <p:nvPr/>
        </p:nvSpPr>
        <p:spPr>
          <a:xfrm>
            <a:off x="468360" y="2602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40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rPr>
              <a:t>Activités prévues lors des TAP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C74EADFB-9AF7-83B8-CBEB-1930A50A73BD}"/>
              </a:ext>
            </a:extLst>
          </p:cNvPr>
          <p:cNvSpPr/>
          <p:nvPr/>
        </p:nvSpPr>
        <p:spPr>
          <a:xfrm>
            <a:off x="684359" y="2349360"/>
            <a:ext cx="8208720" cy="3743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36240" marR="0" lvl="0" indent="-33624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36240" algn="l"/>
                <a:tab pos="785159" algn="l"/>
                <a:tab pos="1234439" algn="l"/>
                <a:tab pos="1683720" algn="l"/>
                <a:tab pos="2133000" algn="l"/>
                <a:tab pos="2582280" algn="l"/>
                <a:tab pos="3031560" algn="l"/>
                <a:tab pos="3480840" algn="l"/>
                <a:tab pos="3930120" algn="l"/>
                <a:tab pos="4379399" algn="l"/>
                <a:tab pos="4828680" algn="l"/>
                <a:tab pos="5277959" algn="l"/>
                <a:tab pos="5727240" algn="l"/>
                <a:tab pos="6176520" algn="l"/>
                <a:tab pos="6625800" algn="l"/>
                <a:tab pos="7075080" algn="l"/>
                <a:tab pos="7524360" algn="l"/>
                <a:tab pos="7973640" algn="l"/>
                <a:tab pos="8422919" algn="l"/>
                <a:tab pos="8872200" algn="l"/>
                <a:tab pos="9321480" algn="l"/>
              </a:tabLst>
            </a:pPr>
            <a:endParaRPr lang="fr-FR" sz="20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Les activités sont organisées par cycle afin de </a:t>
            </a: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mixer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 les groupes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Pour les enfants qui </a:t>
            </a: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ne sont pas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 en TAP :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Ils peuvent, soit aller à l’accueil périscolaire, soit rentrer chez eux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L’inscription</a:t>
            </a: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 aux TAP :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Elle se fait en fin d’année scolaire pour l’année scolaire suivante, avec engagement de participation des enfants à toutes les activités</a:t>
            </a:r>
          </a:p>
          <a:p>
            <a:pPr marL="798480" marR="0" lvl="1" indent="-336600" algn="l" rtl="0" hangingPunct="1">
              <a:lnSpc>
                <a:spcPct val="90000"/>
              </a:lnSpc>
              <a:spcBef>
                <a:spcPts val="29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r>
              <a:rPr lang="fr-FR" sz="12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(Il n’est pas possible d’inscrire un enfant aux TAP pour une partie de l’année, l’enfant doit être</a:t>
            </a:r>
          </a:p>
          <a:p>
            <a:pPr marL="798480" marR="0" lvl="1" indent="-336600" algn="l" rtl="0" hangingPunct="1">
              <a:lnSpc>
                <a:spcPct val="90000"/>
              </a:lnSpc>
              <a:spcBef>
                <a:spcPts val="29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r>
              <a:rPr lang="fr-FR" sz="12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présent aux TAP toute l’année scolaire).</a:t>
            </a:r>
          </a:p>
          <a:p>
            <a:pPr marL="341280" marR="0" lvl="0" indent="-336600" algn="l" rtl="0" hangingPunct="1">
              <a:lnSpc>
                <a:spcPct val="90000"/>
              </a:lnSpc>
              <a:spcBef>
                <a:spcPts val="298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1200" b="0" i="1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1FC3A50-08FA-9C21-4A13-50C7C4D3E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656376" y="377345"/>
            <a:ext cx="1281065" cy="6348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0719053D-4EFD-6E5D-FE81-390CCD4BE8E0}"/>
              </a:ext>
            </a:extLst>
          </p:cNvPr>
          <p:cNvSpPr/>
          <p:nvPr/>
        </p:nvSpPr>
        <p:spPr>
          <a:xfrm>
            <a:off x="1547640" y="6381720"/>
            <a:ext cx="6120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200" b="0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icrosoft YaHei" pitchFamily="2"/>
              </a:rPr>
              <a:t>La réforme des rythmes scolaires 2022-2023 – Chasné-sur-Illet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54F960E4-CAAA-BD3A-F9A6-7DB5C211EA64}"/>
              </a:ext>
            </a:extLst>
          </p:cNvPr>
          <p:cNvSpPr/>
          <p:nvPr/>
        </p:nvSpPr>
        <p:spPr>
          <a:xfrm>
            <a:off x="7885079" y="6381720"/>
            <a:ext cx="76536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F761DF8B-0C84-4051-AFC8-B29BD2FD8B12}" type="slidenum">
              <a:t>12</a:t>
            </a:fld>
            <a:endParaRPr lang="fr-FR" sz="1200" b="0" i="0" u="none" strike="noStrike" baseline="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292F6BB2-FC71-F9A2-7B82-3D0C3FE555B6}"/>
              </a:ext>
            </a:extLst>
          </p:cNvPr>
          <p:cNvSpPr/>
          <p:nvPr/>
        </p:nvSpPr>
        <p:spPr>
          <a:xfrm>
            <a:off x="457200" y="2746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40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rPr>
              <a:t>Le Financement TAP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DFC0CFE7-4D4E-2705-F94F-25A5A8230C43}"/>
              </a:ext>
            </a:extLst>
          </p:cNvPr>
          <p:cNvSpPr/>
          <p:nvPr/>
        </p:nvSpPr>
        <p:spPr>
          <a:xfrm>
            <a:off x="684359" y="2349360"/>
            <a:ext cx="8208720" cy="3743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80000"/>
              </a:lnSpc>
              <a:spcBef>
                <a:spcPts val="473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9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Temps d’Activité Périscolaire </a:t>
            </a:r>
            <a:r>
              <a:rPr lang="fr-FR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:</a:t>
            </a:r>
          </a:p>
          <a:p>
            <a:pPr marL="0" marR="0" lvl="1" indent="0" algn="l" rtl="0" hangingPunct="1">
              <a:lnSpc>
                <a:spcPct val="80000"/>
              </a:lnSpc>
              <a:spcBef>
                <a:spcPts val="323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7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Une </a:t>
            </a:r>
            <a:r>
              <a:rPr lang="fr-FR" sz="1700" b="1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Arial" pitchFamily="2"/>
                <a:cs typeface="Arial" pitchFamily="2"/>
              </a:rPr>
              <a:t>participation forfaitaire</a:t>
            </a:r>
            <a:r>
              <a:rPr lang="fr-FR" sz="17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 </a:t>
            </a:r>
            <a:r>
              <a:rPr lang="fr-FR" sz="17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est demandée pour chaque enfant en début d’année scolaire afin de financer les fournitures nécessaires aux différentes activités. </a:t>
            </a:r>
            <a:r>
              <a:rPr lang="fr-FR" sz="13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(entre 8 et 50 € suivant quotient familial).</a:t>
            </a:r>
          </a:p>
          <a:p>
            <a:pPr marL="798480" marR="0" lvl="1" indent="-336600" algn="l" rtl="0" hangingPunct="1">
              <a:lnSpc>
                <a:spcPct val="80000"/>
              </a:lnSpc>
              <a:spcBef>
                <a:spcPts val="422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700" b="0" i="1" u="none" strike="noStrike" baseline="0" dirty="0">
              <a:ln>
                <a:noFill/>
              </a:ln>
              <a:solidFill>
                <a:srgbClr val="FF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80000"/>
              </a:lnSpc>
              <a:spcBef>
                <a:spcPts val="422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7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Le temps du service périscolaire</a:t>
            </a:r>
            <a:r>
              <a:rPr lang="fr-FR" sz="17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 de 15h30 à 16h30 </a:t>
            </a:r>
            <a:r>
              <a:rPr lang="fr-FR" sz="17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(les lundis, mardis, jeudis et vendredis)</a:t>
            </a:r>
          </a:p>
          <a:p>
            <a:pPr marL="0" marR="0" lvl="1" indent="0" algn="l" rtl="0" hangingPunct="1">
              <a:lnSpc>
                <a:spcPct val="80000"/>
              </a:lnSpc>
              <a:spcBef>
                <a:spcPts val="422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7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GRATUIT</a:t>
            </a:r>
            <a:r>
              <a:rPr lang="fr-FR" sz="17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 pour les enfants inscrits aux TAP</a:t>
            </a:r>
          </a:p>
          <a:p>
            <a:pPr marL="0" marR="0" lvl="1" indent="0" algn="l" rtl="0" hangingPunct="1">
              <a:lnSpc>
                <a:spcPct val="80000"/>
              </a:lnSpc>
              <a:spcBef>
                <a:spcPts val="422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Une tranche de garderie pour les e</a:t>
            </a:r>
            <a:r>
              <a:rPr lang="fr-FR" sz="17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nfants non inscrits aux TAP</a:t>
            </a:r>
          </a:p>
          <a:p>
            <a:pPr marL="798480" marR="0" lvl="1" indent="-336600" algn="l" rtl="0" hangingPunct="1">
              <a:lnSpc>
                <a:spcPct val="80000"/>
              </a:lnSpc>
              <a:spcBef>
                <a:spcPts val="422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7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80000"/>
              </a:lnSpc>
              <a:spcBef>
                <a:spcPts val="422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7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Le reste du financement </a:t>
            </a:r>
            <a:r>
              <a:rPr lang="fr-FR" sz="17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est pris en charge par la mairie</a:t>
            </a:r>
            <a:r>
              <a:rPr lang="fr-FR" sz="17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. Il comprend :</a:t>
            </a:r>
          </a:p>
          <a:p>
            <a:pPr marL="0" marR="0" lvl="1" indent="0" algn="l" rtl="0" hangingPunct="1">
              <a:lnSpc>
                <a:spcPct val="80000"/>
              </a:lnSpc>
              <a:spcBef>
                <a:spcPts val="422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7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Le personnel</a:t>
            </a:r>
          </a:p>
          <a:p>
            <a:pPr marL="0" marR="0" lvl="1" indent="0" algn="l" rtl="0" hangingPunct="1">
              <a:lnSpc>
                <a:spcPct val="80000"/>
              </a:lnSpc>
              <a:spcBef>
                <a:spcPts val="422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7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Les intervenants extérieurs</a:t>
            </a:r>
          </a:p>
          <a:p>
            <a:pPr marL="0" marR="0" lvl="1" indent="0" algn="l" rtl="0" hangingPunct="1">
              <a:lnSpc>
                <a:spcPct val="80000"/>
              </a:lnSpc>
              <a:spcBef>
                <a:spcPts val="422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7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Le coût des locaux</a:t>
            </a:r>
          </a:p>
          <a:p>
            <a:pPr marL="0" marR="0" lvl="1" indent="0" algn="l" rtl="0" hangingPunct="1">
              <a:lnSpc>
                <a:spcPct val="80000"/>
              </a:lnSpc>
              <a:spcBef>
                <a:spcPts val="422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7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Le coût du gros matériel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AD4A21F-F07E-FEAE-0A8A-BA9830129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656376" y="377345"/>
            <a:ext cx="1281065" cy="6348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E8C9192E-CE06-E620-B67E-9A4DC563ACC8}"/>
              </a:ext>
            </a:extLst>
          </p:cNvPr>
          <p:cNvSpPr/>
          <p:nvPr/>
        </p:nvSpPr>
        <p:spPr>
          <a:xfrm>
            <a:off x="1547640" y="6381720"/>
            <a:ext cx="6120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200" b="0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icrosoft YaHei" pitchFamily="2"/>
              </a:rPr>
              <a:t>La réforme des rythmes scolaires 2022-2023 – Chasné-sur-Illet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3E29A970-40AF-53AB-75B1-3B3CF4FAF754}"/>
              </a:ext>
            </a:extLst>
          </p:cNvPr>
          <p:cNvSpPr/>
          <p:nvPr/>
        </p:nvSpPr>
        <p:spPr>
          <a:xfrm>
            <a:off x="7885079" y="6381720"/>
            <a:ext cx="76536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FA638749-3C58-4F76-967C-6B0D24B23E96}" type="slidenum">
              <a:t>13</a:t>
            </a:fld>
            <a:endParaRPr lang="fr-FR" sz="1200" b="0" i="0" u="none" strike="noStrike" baseline="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F19C8584-AC0B-B366-5FE6-E1EFA71C72FF}"/>
              </a:ext>
            </a:extLst>
          </p:cNvPr>
          <p:cNvSpPr/>
          <p:nvPr/>
        </p:nvSpPr>
        <p:spPr>
          <a:xfrm>
            <a:off x="457200" y="2746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40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rPr>
              <a:t>Les intervenants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FE0FE9B-FFAE-A093-8BE5-E47E22684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656376" y="377345"/>
            <a:ext cx="1281065" cy="6348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690EFBAD-582F-5823-72DD-E477ECFD34F2}"/>
              </a:ext>
            </a:extLst>
          </p:cNvPr>
          <p:cNvSpPr/>
          <p:nvPr/>
        </p:nvSpPr>
        <p:spPr>
          <a:xfrm>
            <a:off x="1547640" y="6381720"/>
            <a:ext cx="6120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200" b="0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icrosoft YaHei" pitchFamily="2"/>
              </a:rPr>
              <a:t>La réforme des rythmes scolaires 2022-2023 – Chasné-sur-Illet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189A76FF-BE9F-2041-080F-962312F4DF75}"/>
              </a:ext>
            </a:extLst>
          </p:cNvPr>
          <p:cNvSpPr/>
          <p:nvPr/>
        </p:nvSpPr>
        <p:spPr>
          <a:xfrm>
            <a:off x="7885079" y="6381720"/>
            <a:ext cx="76536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B1756B34-AC70-4106-87C5-FD02879BAF78}" type="slidenum">
              <a:t>14</a:t>
            </a:fld>
            <a:endParaRPr lang="fr-FR" sz="1200" b="0" i="0" u="none" strike="noStrike" baseline="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ADFD4DE9-9F3D-86B1-7BBA-FD8E0FF7CC58}"/>
              </a:ext>
            </a:extLst>
          </p:cNvPr>
          <p:cNvSpPr/>
          <p:nvPr/>
        </p:nvSpPr>
        <p:spPr>
          <a:xfrm>
            <a:off x="684359" y="2602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40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rPr>
              <a:t> « Divers»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0DB42AFC-CE46-4BE5-AF21-A302F8E95649}"/>
              </a:ext>
            </a:extLst>
          </p:cNvPr>
          <p:cNvSpPr/>
          <p:nvPr/>
        </p:nvSpPr>
        <p:spPr>
          <a:xfrm>
            <a:off x="898559" y="2636999"/>
            <a:ext cx="6337440" cy="32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Public  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Cycle 1</a:t>
            </a:r>
          </a:p>
          <a:p>
            <a:pPr marL="798480" marR="0" lvl="1" indent="-336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2000" b="1" i="0" u="none" strike="noStrike" baseline="0" dirty="0">
              <a:ln>
                <a:noFill/>
              </a:ln>
              <a:solidFill>
                <a:srgbClr val="00B0F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Description de l’activité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Lecture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dirty="0"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Jeux de construction</a:t>
            </a: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0" marR="0" lvl="1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Motricité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dirty="0"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Ecoute sonore</a:t>
            </a: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798480" marR="0" lvl="1" indent="-33660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800" b="0" i="1" u="none" strike="noStrike" baseline="0" dirty="0">
              <a:ln>
                <a:noFill/>
              </a:ln>
              <a:solidFill>
                <a:srgbClr val="FF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798480" marR="0" lvl="1" indent="-33660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800" b="0" i="1" u="none" strike="noStrike" baseline="0" dirty="0">
              <a:ln>
                <a:noFill/>
              </a:ln>
              <a:solidFill>
                <a:srgbClr val="FF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798480" marR="0" lvl="1" indent="-33660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800" b="0" i="1" u="none" strike="noStrike" baseline="0" dirty="0">
              <a:ln>
                <a:noFill/>
              </a:ln>
              <a:solidFill>
                <a:srgbClr val="FF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798480" marR="0" lvl="1" indent="-33660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800" b="0" i="1" u="none" strike="noStrike" baseline="0" dirty="0">
              <a:ln>
                <a:noFill/>
              </a:ln>
              <a:solidFill>
                <a:srgbClr val="FF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798480" marR="0" lvl="1" indent="-33660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798480" marR="0" lvl="1" indent="-33660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341280" marR="0" lvl="0" indent="-336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20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341280" marR="0" lvl="0" indent="-336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20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798480" marR="0" lvl="1" indent="-33660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798480" marR="0" lvl="1" indent="-33660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341280" marR="0" lvl="0" indent="-33660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6E5BA8CE-7978-CBFE-BBFE-C47D78399348}"/>
              </a:ext>
            </a:extLst>
          </p:cNvPr>
          <p:cNvSpPr/>
          <p:nvPr/>
        </p:nvSpPr>
        <p:spPr>
          <a:xfrm>
            <a:off x="7162920" y="3371760"/>
            <a:ext cx="1439639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Véronique</a:t>
            </a: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39DDD91F-6353-6016-FF5B-6D50ABF62C96}"/>
              </a:ext>
            </a:extLst>
          </p:cNvPr>
          <p:cNvSpPr/>
          <p:nvPr/>
        </p:nvSpPr>
        <p:spPr>
          <a:xfrm>
            <a:off x="5654003" y="3355905"/>
            <a:ext cx="144000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Marie-Pierre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8D1B7B71-B37F-E471-C538-B7DB56C54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656376" y="377345"/>
            <a:ext cx="1281065" cy="6348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7F2681E-C800-3954-4CEF-4FCE50FB1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916" y="1466857"/>
            <a:ext cx="1092181" cy="159593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B26D3EA-CC02-13DE-07ED-BB0F4E0F7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8797" y="1466857"/>
            <a:ext cx="1239714" cy="16669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C3839E94-6EDC-E828-4D3F-3E00CD51E9DE}"/>
              </a:ext>
            </a:extLst>
          </p:cNvPr>
          <p:cNvSpPr/>
          <p:nvPr/>
        </p:nvSpPr>
        <p:spPr>
          <a:xfrm>
            <a:off x="1547640" y="6381720"/>
            <a:ext cx="6120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200" b="0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icrosoft YaHei" pitchFamily="2"/>
              </a:rPr>
              <a:t>La réforme des rythmes scolaires 2022-2023 – Chasné-sur-Illet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4F6C9491-B0D1-F769-DC59-9C89AF1CFE8F}"/>
              </a:ext>
            </a:extLst>
          </p:cNvPr>
          <p:cNvSpPr/>
          <p:nvPr/>
        </p:nvSpPr>
        <p:spPr>
          <a:xfrm>
            <a:off x="7885079" y="6381720"/>
            <a:ext cx="76536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D329B06F-C1BA-4EB1-A961-98BE84648F6D}" type="slidenum">
              <a:t>15</a:t>
            </a:fld>
            <a:endParaRPr lang="fr-FR" sz="1200" b="0" i="0" u="none" strike="noStrike" baseline="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30955219-5E34-4B7F-A4E1-51031EF75D27}"/>
              </a:ext>
            </a:extLst>
          </p:cNvPr>
          <p:cNvSpPr/>
          <p:nvPr/>
        </p:nvSpPr>
        <p:spPr>
          <a:xfrm>
            <a:off x="684359" y="2602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36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rPr>
              <a:t>« Musique »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ED285D89-8528-2919-448A-456CEA43F5A6}"/>
              </a:ext>
            </a:extLst>
          </p:cNvPr>
          <p:cNvSpPr/>
          <p:nvPr/>
        </p:nvSpPr>
        <p:spPr>
          <a:xfrm>
            <a:off x="7451640" y="1341360"/>
            <a:ext cx="1441439" cy="1800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385D8A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EA7ECABE-5B9F-39F1-BFFD-4A43ADD2A927}"/>
              </a:ext>
            </a:extLst>
          </p:cNvPr>
          <p:cNvSpPr/>
          <p:nvPr/>
        </p:nvSpPr>
        <p:spPr>
          <a:xfrm>
            <a:off x="900000" y="2636999"/>
            <a:ext cx="6337440" cy="3454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Public  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Cycle 1</a:t>
            </a:r>
          </a:p>
          <a:p>
            <a:pPr marL="798480" marR="0" lvl="1" indent="-336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2000" b="1" i="0" u="none" strike="noStrike" baseline="0">
              <a:ln>
                <a:noFill/>
              </a:ln>
              <a:solidFill>
                <a:srgbClr val="00B0F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Description de l’activité par période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Objectif : Découverte musicale</a:t>
            </a:r>
          </a:p>
          <a:p>
            <a:pPr marL="914400" marR="0" lvl="2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914400" algn="l"/>
                <a:tab pos="1363319" algn="l"/>
                <a:tab pos="1812599" algn="l"/>
                <a:tab pos="2261880" algn="l"/>
                <a:tab pos="2711160" algn="l"/>
                <a:tab pos="3160440" algn="l"/>
                <a:tab pos="3609720" algn="l"/>
                <a:tab pos="4059000" algn="l"/>
                <a:tab pos="4508280" algn="l"/>
                <a:tab pos="4957559" algn="l"/>
                <a:tab pos="5406840" algn="l"/>
                <a:tab pos="5856119" algn="l"/>
                <a:tab pos="6305400" algn="l"/>
                <a:tab pos="6754680" algn="l"/>
                <a:tab pos="7203960" algn="l"/>
                <a:tab pos="7653240" algn="l"/>
                <a:tab pos="8102520" algn="l"/>
                <a:tab pos="8551800" algn="l"/>
                <a:tab pos="9001079" algn="l"/>
                <a:tab pos="9450360" algn="l"/>
                <a:tab pos="9899640" algn="l"/>
              </a:tabLst>
            </a:pPr>
            <a:endParaRPr lang="fr-FR" sz="1800" b="0" i="1" u="none" strike="noStrike" baseline="0">
              <a:ln>
                <a:noFill/>
              </a:ln>
              <a:solidFill>
                <a:srgbClr val="FF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798480" marR="0" lvl="1" indent="-336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800" b="0" i="1" u="none" strike="noStrike" baseline="0">
              <a:ln>
                <a:noFill/>
              </a:ln>
              <a:solidFill>
                <a:srgbClr val="FF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341280" marR="0" lvl="0" indent="-336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20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341280" marR="0" lvl="0" indent="-336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20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798480" marR="0" lvl="1" indent="-336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20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E2649CED-C2F4-486F-226D-9E9AB0376000}"/>
              </a:ext>
            </a:extLst>
          </p:cNvPr>
          <p:cNvSpPr/>
          <p:nvPr/>
        </p:nvSpPr>
        <p:spPr>
          <a:xfrm>
            <a:off x="1763640" y="4869000"/>
            <a:ext cx="4789440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L’animatrice est une professionnellle de l’école de musique de Liffré Cormier Communauté</a:t>
            </a: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A176B56A-2FFB-C13A-826A-CFE666D27783}"/>
              </a:ext>
            </a:extLst>
          </p:cNvPr>
          <p:cNvSpPr/>
          <p:nvPr/>
        </p:nvSpPr>
        <p:spPr>
          <a:xfrm>
            <a:off x="7451640" y="3141719"/>
            <a:ext cx="144000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Charlotte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0BA8F8B-AC0D-3716-99D9-B9440C32CA8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67560" y="1420920"/>
            <a:ext cx="1255680" cy="164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D44F586-7203-3545-A444-AED5D7DD2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656376" y="377345"/>
            <a:ext cx="1281065" cy="6348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C3839E94-6EDC-E828-4D3F-3E00CD51E9DE}"/>
              </a:ext>
            </a:extLst>
          </p:cNvPr>
          <p:cNvSpPr/>
          <p:nvPr/>
        </p:nvSpPr>
        <p:spPr>
          <a:xfrm>
            <a:off x="1547640" y="6381720"/>
            <a:ext cx="6120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200" b="0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icrosoft YaHei" pitchFamily="2"/>
              </a:rPr>
              <a:t>La réforme des rythmes scolaires 2022-2023 – Chasné-sur-Illet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4F6C9491-B0D1-F769-DC59-9C89AF1CFE8F}"/>
              </a:ext>
            </a:extLst>
          </p:cNvPr>
          <p:cNvSpPr/>
          <p:nvPr/>
        </p:nvSpPr>
        <p:spPr>
          <a:xfrm>
            <a:off x="7885079" y="6381720"/>
            <a:ext cx="76536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D329B06F-C1BA-4EB1-A961-98BE84648F6D}" type="slidenum">
              <a:t>16</a:t>
            </a:fld>
            <a:endParaRPr lang="fr-FR" sz="1200" b="0" i="0" u="none" strike="noStrike" baseline="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30955219-5E34-4B7F-A4E1-51031EF75D27}"/>
              </a:ext>
            </a:extLst>
          </p:cNvPr>
          <p:cNvSpPr/>
          <p:nvPr/>
        </p:nvSpPr>
        <p:spPr>
          <a:xfrm>
            <a:off x="684359" y="2602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36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rPr>
              <a:t>« Bien-être»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EA7ECABE-5B9F-39F1-BFFD-4A43ADD2A927}"/>
              </a:ext>
            </a:extLst>
          </p:cNvPr>
          <p:cNvSpPr/>
          <p:nvPr/>
        </p:nvSpPr>
        <p:spPr>
          <a:xfrm>
            <a:off x="900000" y="2636999"/>
            <a:ext cx="6337440" cy="3454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Public  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Cycle 1</a:t>
            </a:r>
          </a:p>
          <a:p>
            <a:pPr marL="798480" marR="0" lvl="1" indent="-336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2000" b="1" i="0" u="none" strike="noStrike" baseline="0" dirty="0">
              <a:ln>
                <a:noFill/>
              </a:ln>
              <a:solidFill>
                <a:srgbClr val="00B0F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Description de l’activité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Yoga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dirty="0"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Gestes qui sauvent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Communication gestuelle associée à la parole</a:t>
            </a:r>
          </a:p>
          <a:p>
            <a:pPr marL="914400" marR="0" lvl="2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914400" algn="l"/>
                <a:tab pos="1363319" algn="l"/>
                <a:tab pos="1812599" algn="l"/>
                <a:tab pos="2261880" algn="l"/>
                <a:tab pos="2711160" algn="l"/>
                <a:tab pos="3160440" algn="l"/>
                <a:tab pos="3609720" algn="l"/>
                <a:tab pos="4059000" algn="l"/>
                <a:tab pos="4508280" algn="l"/>
                <a:tab pos="4957559" algn="l"/>
                <a:tab pos="5406840" algn="l"/>
                <a:tab pos="5856119" algn="l"/>
                <a:tab pos="6305400" algn="l"/>
                <a:tab pos="6754680" algn="l"/>
                <a:tab pos="7203960" algn="l"/>
                <a:tab pos="7653240" algn="l"/>
                <a:tab pos="8102520" algn="l"/>
                <a:tab pos="8551800" algn="l"/>
                <a:tab pos="9001079" algn="l"/>
                <a:tab pos="9450360" algn="l"/>
                <a:tab pos="9899640" algn="l"/>
              </a:tabLst>
            </a:pPr>
            <a:endParaRPr lang="fr-FR" sz="1800" b="0" i="1" u="none" strike="noStrike" baseline="0" dirty="0">
              <a:ln>
                <a:noFill/>
              </a:ln>
              <a:solidFill>
                <a:srgbClr val="FF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798480" marR="0" lvl="1" indent="-336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800" b="0" i="1" u="none" strike="noStrike" baseline="0" dirty="0">
              <a:ln>
                <a:noFill/>
              </a:ln>
              <a:solidFill>
                <a:srgbClr val="FF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341280" marR="0" lvl="0" indent="-336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20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341280" marR="0" lvl="0" indent="-336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20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798480" marR="0" lvl="1" indent="-336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20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A176B56A-2FFB-C13A-826A-CFE666D27783}"/>
              </a:ext>
            </a:extLst>
          </p:cNvPr>
          <p:cNvSpPr/>
          <p:nvPr/>
        </p:nvSpPr>
        <p:spPr>
          <a:xfrm>
            <a:off x="7451640" y="3141719"/>
            <a:ext cx="144000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Florence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C287A65-62E7-3FBC-AFC3-CA182E1E2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640" y="1366965"/>
            <a:ext cx="1367700" cy="177475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DD4F208-F61C-B266-755E-A71834C93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684359" y="369332"/>
            <a:ext cx="1281065" cy="6348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024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3307CDE4-0E1D-5C36-E573-45B1BEBFF99E}"/>
              </a:ext>
            </a:extLst>
          </p:cNvPr>
          <p:cNvSpPr/>
          <p:nvPr/>
        </p:nvSpPr>
        <p:spPr>
          <a:xfrm>
            <a:off x="7885079" y="6381720"/>
            <a:ext cx="76536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9521E196-91FF-4C35-83D5-549CE9D5B28F}" type="slidenum">
              <a:t>17</a:t>
            </a:fld>
            <a:endParaRPr lang="fr-FR" sz="1200" b="0" i="0" u="none" strike="noStrike" baseline="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E112B985-661D-9A4E-F81D-3582F48AEF12}"/>
              </a:ext>
            </a:extLst>
          </p:cNvPr>
          <p:cNvSpPr/>
          <p:nvPr/>
        </p:nvSpPr>
        <p:spPr>
          <a:xfrm>
            <a:off x="684359" y="2602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36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rPr>
              <a:t>« Environnement »</a:t>
            </a: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820F9895-3EB0-D40D-4501-2EE27EFE5FF8}"/>
              </a:ext>
            </a:extLst>
          </p:cNvPr>
          <p:cNvSpPr/>
          <p:nvPr/>
        </p:nvSpPr>
        <p:spPr>
          <a:xfrm>
            <a:off x="684359" y="2492280"/>
            <a:ext cx="6335640" cy="3889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Public  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Cycle 2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Description de l’activité par période</a:t>
            </a:r>
          </a:p>
          <a:p>
            <a:pPr marL="0" marR="0" lvl="2" indent="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Sensibilisation au tri sélectif</a:t>
            </a:r>
          </a:p>
          <a:p>
            <a:pPr marL="0" marR="0" lvl="2" indent="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Fabriquer des animaux, dessiner/observer</a:t>
            </a:r>
          </a:p>
          <a:p>
            <a:pPr marL="0" marR="0" lvl="2" indent="0" algn="l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Nettoyer les alentours de l’école</a:t>
            </a:r>
          </a:p>
          <a:p>
            <a:pPr marL="798480" marR="0" lvl="1" indent="-336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800" b="0" i="1" u="none" strike="noStrike" baseline="0" dirty="0">
              <a:ln>
                <a:noFill/>
              </a:ln>
              <a:solidFill>
                <a:srgbClr val="FF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341280" marR="0" lvl="0" indent="-336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20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798480" marR="0" lvl="1" indent="-336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20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00C2292B-158D-6DD2-222F-1461E86885DF}"/>
              </a:ext>
            </a:extLst>
          </p:cNvPr>
          <p:cNvSpPr/>
          <p:nvPr/>
        </p:nvSpPr>
        <p:spPr>
          <a:xfrm>
            <a:off x="7164360" y="3357720"/>
            <a:ext cx="144000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Yolande</a:t>
            </a: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97C32C33-9E72-D868-DDF0-88F776682352}"/>
              </a:ext>
            </a:extLst>
          </p:cNvPr>
          <p:cNvSpPr/>
          <p:nvPr/>
        </p:nvSpPr>
        <p:spPr>
          <a:xfrm>
            <a:off x="1547640" y="6381720"/>
            <a:ext cx="6120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200" b="0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icrosoft YaHei" pitchFamily="2"/>
              </a:rPr>
              <a:t>La réforme des rythmes scolaires 2022-2023 – Chasné-sur-Illet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45E5A24-9B2F-EAAC-C6E9-AFCBA52FF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565843" y="476280"/>
            <a:ext cx="1090942" cy="5406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5683642-AEB8-A44F-C2CE-3BE726AAE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065" y="1584336"/>
            <a:ext cx="1411087" cy="15923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5E957850-B798-36E8-7550-2EC76D628586}"/>
              </a:ext>
            </a:extLst>
          </p:cNvPr>
          <p:cNvSpPr/>
          <p:nvPr/>
        </p:nvSpPr>
        <p:spPr>
          <a:xfrm>
            <a:off x="1547640" y="6381720"/>
            <a:ext cx="6120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200" b="0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icrosoft YaHei" pitchFamily="2"/>
              </a:rPr>
              <a:t>La réforme des rythmes scolaires 2022-2023 – Chasné-sur-Illet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F0BC9B55-F810-B87E-4DD8-582C41A3AFB8}"/>
              </a:ext>
            </a:extLst>
          </p:cNvPr>
          <p:cNvSpPr/>
          <p:nvPr/>
        </p:nvSpPr>
        <p:spPr>
          <a:xfrm>
            <a:off x="7885079" y="6381720"/>
            <a:ext cx="76536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57B34538-5184-4F45-9211-707E0FC315C8}" type="slidenum">
              <a:t>18</a:t>
            </a:fld>
            <a:endParaRPr lang="fr-FR" sz="1200" b="0" i="0" u="none" strike="noStrike" baseline="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D437A55-B7ED-4E43-6A7E-9B83A9BF8599}"/>
              </a:ext>
            </a:extLst>
          </p:cNvPr>
          <p:cNvSpPr/>
          <p:nvPr/>
        </p:nvSpPr>
        <p:spPr>
          <a:xfrm>
            <a:off x="457200" y="2746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40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rPr>
              <a:t>« Anglais»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760144FA-8957-857B-E1E0-0376C26E5A0B}"/>
              </a:ext>
            </a:extLst>
          </p:cNvPr>
          <p:cNvSpPr/>
          <p:nvPr/>
        </p:nvSpPr>
        <p:spPr>
          <a:xfrm>
            <a:off x="755639" y="2576519"/>
            <a:ext cx="8209080" cy="3022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Public  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Cycle 2</a:t>
            </a:r>
          </a:p>
          <a:p>
            <a:pPr marL="798480" marR="0" lvl="1" indent="-336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2000" b="1" i="0" u="none" strike="noStrike" baseline="0" dirty="0">
              <a:ln>
                <a:noFill/>
              </a:ln>
              <a:solidFill>
                <a:srgbClr val="00B0F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Description de l’activité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Apprentissage de la langue</a:t>
            </a:r>
          </a:p>
          <a:p>
            <a:pPr marL="798480" marR="0" lvl="1" indent="-33660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341280" marR="0" lvl="0" indent="-33660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51FBEBEB-1EDC-5018-D344-A302C0BC462A}"/>
              </a:ext>
            </a:extLst>
          </p:cNvPr>
          <p:cNvSpPr/>
          <p:nvPr/>
        </p:nvSpPr>
        <p:spPr>
          <a:xfrm>
            <a:off x="7164360" y="1628639"/>
            <a:ext cx="1440000" cy="1655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385D8A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06BA07B3-C855-9483-294A-875AA32CE266}"/>
              </a:ext>
            </a:extLst>
          </p:cNvPr>
          <p:cNvSpPr/>
          <p:nvPr/>
        </p:nvSpPr>
        <p:spPr>
          <a:xfrm>
            <a:off x="7164360" y="3429000"/>
            <a:ext cx="144000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Katja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AB11B3F-606A-0ED8-DF3A-EDCA1DB6E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656376" y="377345"/>
            <a:ext cx="1281065" cy="6348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273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5E957850-B798-36E8-7550-2EC76D628586}"/>
              </a:ext>
            </a:extLst>
          </p:cNvPr>
          <p:cNvSpPr/>
          <p:nvPr/>
        </p:nvSpPr>
        <p:spPr>
          <a:xfrm>
            <a:off x="1547640" y="6381720"/>
            <a:ext cx="6120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200" b="0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icrosoft YaHei" pitchFamily="2"/>
              </a:rPr>
              <a:t>La réforme des rythmes scolaires 2022-2023 – Chasné-sur-Illet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F0BC9B55-F810-B87E-4DD8-582C41A3AFB8}"/>
              </a:ext>
            </a:extLst>
          </p:cNvPr>
          <p:cNvSpPr/>
          <p:nvPr/>
        </p:nvSpPr>
        <p:spPr>
          <a:xfrm>
            <a:off x="7885079" y="6381720"/>
            <a:ext cx="76536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57B34538-5184-4F45-9211-707E0FC315C8}" type="slidenum">
              <a:t>19</a:t>
            </a:fld>
            <a:endParaRPr lang="fr-FR" sz="1200" b="0" i="0" u="none" strike="noStrike" baseline="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D437A55-B7ED-4E43-6A7E-9B83A9BF8599}"/>
              </a:ext>
            </a:extLst>
          </p:cNvPr>
          <p:cNvSpPr/>
          <p:nvPr/>
        </p:nvSpPr>
        <p:spPr>
          <a:xfrm>
            <a:off x="457200" y="2746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40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rPr>
              <a:t>« Sport artistique»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760144FA-8957-857B-E1E0-0376C26E5A0B}"/>
              </a:ext>
            </a:extLst>
          </p:cNvPr>
          <p:cNvSpPr/>
          <p:nvPr/>
        </p:nvSpPr>
        <p:spPr>
          <a:xfrm>
            <a:off x="755639" y="2576519"/>
            <a:ext cx="8209080" cy="3022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Public  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Cycle 2</a:t>
            </a:r>
          </a:p>
          <a:p>
            <a:pPr marL="798480" marR="0" lvl="1" indent="-336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2000" b="1" i="0" u="none" strike="noStrike" baseline="0" dirty="0">
              <a:ln>
                <a:noFill/>
              </a:ln>
              <a:solidFill>
                <a:srgbClr val="00B0F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Description de l’activité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Apprentissage de la danse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dirty="0"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Chorégraphie</a:t>
            </a: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798480" marR="0" lvl="1" indent="-33660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341280" marR="0" lvl="0" indent="-33660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06BA07B3-C855-9483-294A-875AA32CE266}"/>
              </a:ext>
            </a:extLst>
          </p:cNvPr>
          <p:cNvSpPr/>
          <p:nvPr/>
        </p:nvSpPr>
        <p:spPr>
          <a:xfrm>
            <a:off x="7164360" y="3429000"/>
            <a:ext cx="144000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Joséphine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86EE1BC-4719-6EA3-5EB4-F35B26E20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656376" y="377345"/>
            <a:ext cx="1281065" cy="6348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58ADA02-2C00-6997-4DD9-012D3C2BF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360" y="1513099"/>
            <a:ext cx="1224001" cy="183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7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D1EE7576-B856-0B11-BDCB-833A7641D17A}"/>
              </a:ext>
            </a:extLst>
          </p:cNvPr>
          <p:cNvSpPr/>
          <p:nvPr/>
        </p:nvSpPr>
        <p:spPr>
          <a:xfrm>
            <a:off x="1547640" y="6381720"/>
            <a:ext cx="6120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200" b="0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icrosoft YaHei" pitchFamily="2"/>
              </a:rPr>
              <a:t>La réforme des rythmes scolaires 2022-2023 – Chasné-sur-Illet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B481409E-6CCE-8887-98DA-67D259657272}"/>
              </a:ext>
            </a:extLst>
          </p:cNvPr>
          <p:cNvSpPr/>
          <p:nvPr/>
        </p:nvSpPr>
        <p:spPr>
          <a:xfrm>
            <a:off x="7885079" y="6381720"/>
            <a:ext cx="76536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711C0C43-9249-400A-864B-1456EE1A59D0}" type="slidenum">
              <a:t>2</a:t>
            </a:fld>
            <a:endParaRPr lang="fr-FR" sz="1200" b="0" i="0" u="none" strike="noStrike" baseline="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9F26E134-C9C4-9EED-365F-61A54B3B0581}"/>
              </a:ext>
            </a:extLst>
          </p:cNvPr>
          <p:cNvSpPr/>
          <p:nvPr/>
        </p:nvSpPr>
        <p:spPr>
          <a:xfrm>
            <a:off x="457200" y="2746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40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rPr>
              <a:t>Réforme des rythmes scolaires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7AE5A5E1-5D36-E51E-D186-6AAF958B6D00}"/>
              </a:ext>
            </a:extLst>
          </p:cNvPr>
          <p:cNvSpPr/>
          <p:nvPr/>
        </p:nvSpPr>
        <p:spPr>
          <a:xfrm>
            <a:off x="468360" y="2997360"/>
            <a:ext cx="8496360" cy="1323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720" marR="0" lvl="0" indent="-336600" algn="ctr" rtl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>
                <a:tab pos="338040" algn="l"/>
                <a:tab pos="342720" algn="l"/>
                <a:tab pos="907560" algn="l"/>
                <a:tab pos="1821960" algn="l"/>
                <a:tab pos="2736360" algn="l"/>
                <a:tab pos="3650760" algn="l"/>
                <a:tab pos="4565160" algn="l"/>
                <a:tab pos="5479560" algn="l"/>
                <a:tab pos="6393960" algn="l"/>
                <a:tab pos="7308360" algn="l"/>
                <a:tab pos="8222760" algn="l"/>
                <a:tab pos="9137160" algn="l"/>
                <a:tab pos="10051560" algn="l"/>
                <a:tab pos="10328040" algn="l"/>
                <a:tab pos="10777319" algn="l"/>
                <a:tab pos="10778759" algn="l"/>
                <a:tab pos="10780200" algn="l"/>
                <a:tab pos="10782000" algn="l"/>
              </a:tabLst>
            </a:pPr>
            <a:r>
              <a:rPr lang="fr-FR" sz="4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	</a:t>
            </a:r>
            <a:r>
              <a:rPr lang="fr-FR" sz="4400" b="1" i="0" u="none" strike="noStrike" baseline="0">
                <a:ln>
                  <a:noFill/>
                </a:ln>
                <a:solidFill>
                  <a:srgbClr val="E46C0A"/>
                </a:solidFill>
                <a:latin typeface="Arial" pitchFamily="34"/>
                <a:ea typeface="Arial" pitchFamily="2"/>
                <a:cs typeface="Arial" pitchFamily="2"/>
              </a:rPr>
              <a:t>Rappel :</a:t>
            </a:r>
          </a:p>
          <a:p>
            <a:pPr marL="342720" marR="0" lvl="0" indent="-336600" algn="l" rtl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fr-FR" sz="4400" b="1" i="0" u="none" strike="noStrike" baseline="0">
              <a:ln>
                <a:noFill/>
              </a:ln>
              <a:solidFill>
                <a:srgbClr val="E46C0A"/>
              </a:solidFill>
              <a:latin typeface="Arial" pitchFamily="34"/>
              <a:ea typeface="Arial" pitchFamily="2"/>
              <a:cs typeface="Arial" pitchFamily="2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655F7B5-3ED6-0662-4D7F-FE00662F2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656376" y="377345"/>
            <a:ext cx="1281065" cy="6348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5E957850-B798-36E8-7550-2EC76D628586}"/>
              </a:ext>
            </a:extLst>
          </p:cNvPr>
          <p:cNvSpPr/>
          <p:nvPr/>
        </p:nvSpPr>
        <p:spPr>
          <a:xfrm>
            <a:off x="1547640" y="6381720"/>
            <a:ext cx="6120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200" b="0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icrosoft YaHei" pitchFamily="2"/>
              </a:rPr>
              <a:t>La réforme des rythmes scolaires 2022-2023 – Chasné-sur-Illet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F0BC9B55-F810-B87E-4DD8-582C41A3AFB8}"/>
              </a:ext>
            </a:extLst>
          </p:cNvPr>
          <p:cNvSpPr/>
          <p:nvPr/>
        </p:nvSpPr>
        <p:spPr>
          <a:xfrm>
            <a:off x="7885079" y="6381720"/>
            <a:ext cx="76536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57B34538-5184-4F45-9211-707E0FC315C8}" type="slidenum">
              <a:t>20</a:t>
            </a:fld>
            <a:endParaRPr lang="fr-FR" sz="1200" b="0" i="0" u="none" strike="noStrike" baseline="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D437A55-B7ED-4E43-6A7E-9B83A9BF8599}"/>
              </a:ext>
            </a:extLst>
          </p:cNvPr>
          <p:cNvSpPr/>
          <p:nvPr/>
        </p:nvSpPr>
        <p:spPr>
          <a:xfrm>
            <a:off x="457200" y="2746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40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rPr>
              <a:t>« Expression corporelle»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760144FA-8957-857B-E1E0-0376C26E5A0B}"/>
              </a:ext>
            </a:extLst>
          </p:cNvPr>
          <p:cNvSpPr/>
          <p:nvPr/>
        </p:nvSpPr>
        <p:spPr>
          <a:xfrm>
            <a:off x="755639" y="2576519"/>
            <a:ext cx="8209080" cy="3022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Public  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Cycle 2</a:t>
            </a:r>
          </a:p>
          <a:p>
            <a:pPr marL="798480" marR="0" lvl="1" indent="-336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2000" b="1" i="0" u="none" strike="noStrike" baseline="0" dirty="0">
              <a:ln>
                <a:noFill/>
              </a:ln>
              <a:solidFill>
                <a:srgbClr val="00B0F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Description de l’activité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Jeux de théâtre (découverte des humeurs)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dirty="0"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Découverte de soi par des jeux ludiques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Jeux avec thématique à l’aveugle</a:t>
            </a:r>
          </a:p>
          <a:p>
            <a:pPr marL="798480" marR="0" lvl="1" indent="-33660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341280" marR="0" lvl="0" indent="-33660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06BA07B3-C855-9483-294A-875AA32CE266}"/>
              </a:ext>
            </a:extLst>
          </p:cNvPr>
          <p:cNvSpPr/>
          <p:nvPr/>
        </p:nvSpPr>
        <p:spPr>
          <a:xfrm>
            <a:off x="7326730" y="3386039"/>
            <a:ext cx="144000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Thomas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C21E90C-BAA2-7C74-3D3B-D19A5E679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656377" y="377345"/>
            <a:ext cx="1101968" cy="54610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3715BCA-5D48-28D4-635D-473D0BE20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123" y="1728833"/>
            <a:ext cx="1159237" cy="153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623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990B093B-5C92-8D9A-3E7B-7C45CFD93C11}"/>
              </a:ext>
            </a:extLst>
          </p:cNvPr>
          <p:cNvSpPr/>
          <p:nvPr/>
        </p:nvSpPr>
        <p:spPr>
          <a:xfrm>
            <a:off x="1547640" y="6381720"/>
            <a:ext cx="6120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200" b="0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icrosoft YaHei" pitchFamily="2"/>
              </a:rPr>
              <a:t>La réforme des rythmes scolaires 2022-2023 – Chasné-sur-Illet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9F2C3F78-EAC4-C5E0-4B2D-45FC04EDA1FC}"/>
              </a:ext>
            </a:extLst>
          </p:cNvPr>
          <p:cNvSpPr/>
          <p:nvPr/>
        </p:nvSpPr>
        <p:spPr>
          <a:xfrm>
            <a:off x="7885079" y="6381720"/>
            <a:ext cx="76536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03DE49A5-D9CB-4B70-A85E-761F0CCEC795}" type="slidenum">
              <a:t>21</a:t>
            </a:fld>
            <a:endParaRPr lang="fr-FR" sz="1200" b="0" i="0" u="none" strike="noStrike" baseline="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7E8A87E-258C-C2E6-0CEC-098CCE4188A3}"/>
              </a:ext>
            </a:extLst>
          </p:cNvPr>
          <p:cNvSpPr/>
          <p:nvPr/>
        </p:nvSpPr>
        <p:spPr>
          <a:xfrm>
            <a:off x="684359" y="2602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36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rPr>
              <a:t> « Loisirs Créatifs»</a:t>
            </a: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8116FAF5-2FC9-620D-1D2D-29AA51B703E2}"/>
              </a:ext>
            </a:extLst>
          </p:cNvPr>
          <p:cNvSpPr/>
          <p:nvPr/>
        </p:nvSpPr>
        <p:spPr>
          <a:xfrm>
            <a:off x="7451640" y="3146399"/>
            <a:ext cx="144000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Régine</a:t>
            </a: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155B2F75-8874-5005-73C8-2BD6A20BB439}"/>
              </a:ext>
            </a:extLst>
          </p:cNvPr>
          <p:cNvSpPr/>
          <p:nvPr/>
        </p:nvSpPr>
        <p:spPr>
          <a:xfrm>
            <a:off x="900000" y="2492280"/>
            <a:ext cx="6337440" cy="2376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Public  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Cycle 2</a:t>
            </a:r>
          </a:p>
          <a:p>
            <a:pPr marL="798480" marR="0" lvl="1" indent="-336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2000" b="1" i="0" u="none" strike="noStrike" baseline="0">
              <a:ln>
                <a:noFill/>
              </a:ln>
              <a:solidFill>
                <a:srgbClr val="00B0F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Description de l’activité par période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Création de petits objets</a:t>
            </a:r>
          </a:p>
          <a:p>
            <a:pPr marL="798480" marR="0" lvl="1" indent="-336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6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7B2E15E-AEAA-7BA8-2F03-3B2572F10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656376" y="377345"/>
            <a:ext cx="1281065" cy="6348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F2A7E4B-A470-01D7-DF0F-50BEBDACE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768" y="1266854"/>
            <a:ext cx="1359671" cy="187954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66A25B20-6A69-46C2-FB1F-16BD50797AD8}"/>
              </a:ext>
            </a:extLst>
          </p:cNvPr>
          <p:cNvSpPr/>
          <p:nvPr/>
        </p:nvSpPr>
        <p:spPr>
          <a:xfrm>
            <a:off x="1547640" y="6381720"/>
            <a:ext cx="6120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200" b="0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icrosoft YaHei" pitchFamily="2"/>
              </a:rPr>
              <a:t>La réforme des rythmes scolaires 2022-2023 – Chasné-sur-Illet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613805FF-3C2D-0E6A-3DE2-4B0FA54FE7DA}"/>
              </a:ext>
            </a:extLst>
          </p:cNvPr>
          <p:cNvSpPr/>
          <p:nvPr/>
        </p:nvSpPr>
        <p:spPr>
          <a:xfrm>
            <a:off x="7885079" y="6381720"/>
            <a:ext cx="76536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EB192EC0-DDBD-4530-9A9F-04B3C6561A4E}" type="slidenum">
              <a:t>22</a:t>
            </a:fld>
            <a:endParaRPr lang="fr-FR" sz="1200" b="0" i="0" u="none" strike="noStrike" baseline="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12EB991-9780-F165-CD75-857C3EFCA8A6}"/>
              </a:ext>
            </a:extLst>
          </p:cNvPr>
          <p:cNvSpPr/>
          <p:nvPr/>
        </p:nvSpPr>
        <p:spPr>
          <a:xfrm>
            <a:off x="684359" y="2602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36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rPr>
              <a:t>Théâtre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3198C4AA-86E6-DD9D-4B5E-F0997EB0F187}"/>
              </a:ext>
            </a:extLst>
          </p:cNvPr>
          <p:cNvSpPr/>
          <p:nvPr/>
        </p:nvSpPr>
        <p:spPr>
          <a:xfrm>
            <a:off x="1042919" y="2204999"/>
            <a:ext cx="6481800" cy="446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Public  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Cycle 2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Description de l’activité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Promouvoir l’apprentissage, la pratique et l’amour du théâtre auprès des différents groupes.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Exercices d’improvisations ayant pour but de développer la fantaisie et l’imaginaire.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Mise en valeur de l’enfant-acteur et de l’enfant-spectateur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Découvrir sa personnalité en la confrontant à d’autres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S’exprimer et révéler son imaginaire par le biais du  théâtre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Valoriser chez l’enfant son expression gestuelle et son imagination créatrice.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Le théâtre : Un moyen d’expression essentiel pour dire ce que l’on a sur le cœur et réfléchir.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3084BCDE-099A-B3A6-4D1B-901B38D992B7}"/>
              </a:ext>
            </a:extLst>
          </p:cNvPr>
          <p:cNvSpPr/>
          <p:nvPr/>
        </p:nvSpPr>
        <p:spPr>
          <a:xfrm>
            <a:off x="7164360" y="1413000"/>
            <a:ext cx="1440000" cy="180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385D8A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00B0C038-000D-163F-5804-D306573D518F}"/>
              </a:ext>
            </a:extLst>
          </p:cNvPr>
          <p:cNvSpPr/>
          <p:nvPr/>
        </p:nvSpPr>
        <p:spPr>
          <a:xfrm>
            <a:off x="7164360" y="3213000"/>
            <a:ext cx="144000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Bertrand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F4B528E-EA8D-72FC-F88F-0D86ABE90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656376" y="377345"/>
            <a:ext cx="1281065" cy="6348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5E957850-B798-36E8-7550-2EC76D628586}"/>
              </a:ext>
            </a:extLst>
          </p:cNvPr>
          <p:cNvSpPr/>
          <p:nvPr/>
        </p:nvSpPr>
        <p:spPr>
          <a:xfrm>
            <a:off x="1547640" y="6381720"/>
            <a:ext cx="6120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200" b="0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icrosoft YaHei" pitchFamily="2"/>
              </a:rPr>
              <a:t>La réforme des rythmes scolaires 2022-2023 – Chasné-sur-Illet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F0BC9B55-F810-B87E-4DD8-582C41A3AFB8}"/>
              </a:ext>
            </a:extLst>
          </p:cNvPr>
          <p:cNvSpPr/>
          <p:nvPr/>
        </p:nvSpPr>
        <p:spPr>
          <a:xfrm>
            <a:off x="7885079" y="6381720"/>
            <a:ext cx="76536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57B34538-5184-4F45-9211-707E0FC315C8}" type="slidenum">
              <a:t>23</a:t>
            </a:fld>
            <a:endParaRPr lang="fr-FR" sz="1200" b="0" i="0" u="none" strike="noStrike" baseline="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D437A55-B7ED-4E43-6A7E-9B83A9BF8599}"/>
              </a:ext>
            </a:extLst>
          </p:cNvPr>
          <p:cNvSpPr/>
          <p:nvPr/>
        </p:nvSpPr>
        <p:spPr>
          <a:xfrm>
            <a:off x="457200" y="2746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40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rPr>
              <a:t>« Jeux de plein air »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760144FA-8957-857B-E1E0-0376C26E5A0B}"/>
              </a:ext>
            </a:extLst>
          </p:cNvPr>
          <p:cNvSpPr/>
          <p:nvPr/>
        </p:nvSpPr>
        <p:spPr>
          <a:xfrm>
            <a:off x="755639" y="2576519"/>
            <a:ext cx="8209080" cy="3022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Public  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Cycle 2</a:t>
            </a:r>
          </a:p>
          <a:p>
            <a:pPr marL="798480" marR="0" lvl="1" indent="-336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2000" b="1" i="0" u="none" strike="noStrike" baseline="0" dirty="0">
              <a:ln>
                <a:noFill/>
              </a:ln>
              <a:solidFill>
                <a:srgbClr val="00B0F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Description de l’activité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Hockey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Mini tennis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Volley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Mini golf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Jeux de la poule et du renard</a:t>
            </a:r>
          </a:p>
          <a:p>
            <a:pPr marL="798480" marR="0" lvl="1" indent="-33660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341280" marR="0" lvl="0" indent="-33660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51FBEBEB-1EDC-5018-D344-A302C0BC462A}"/>
              </a:ext>
            </a:extLst>
          </p:cNvPr>
          <p:cNvSpPr/>
          <p:nvPr/>
        </p:nvSpPr>
        <p:spPr>
          <a:xfrm>
            <a:off x="7164360" y="1628639"/>
            <a:ext cx="1440000" cy="1655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385D8A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06BA07B3-C855-9483-294A-875AA32CE266}"/>
              </a:ext>
            </a:extLst>
          </p:cNvPr>
          <p:cNvSpPr/>
          <p:nvPr/>
        </p:nvSpPr>
        <p:spPr>
          <a:xfrm>
            <a:off x="7164360" y="3429000"/>
            <a:ext cx="144000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Laurence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DFB1583-1068-B51B-CDDD-AEA7841EC563}"/>
              </a:ext>
            </a:extLst>
          </p:cNvPr>
          <p:cNvGrpSpPr/>
          <p:nvPr/>
        </p:nvGrpSpPr>
        <p:grpSpPr>
          <a:xfrm>
            <a:off x="7164360" y="1592280"/>
            <a:ext cx="1434960" cy="1793880"/>
            <a:chOff x="7164360" y="1592280"/>
            <a:chExt cx="1434960" cy="1793880"/>
          </a:xfrm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FEE84952-8976-6821-29F3-3CAC66256AF5}"/>
                </a:ext>
              </a:extLst>
            </p:cNvPr>
            <p:cNvSpPr/>
            <p:nvPr/>
          </p:nvSpPr>
          <p:spPr>
            <a:xfrm>
              <a:off x="7164360" y="1592280"/>
              <a:ext cx="1434960" cy="1793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4F81BD"/>
            </a:solidFill>
            <a:ln w="25560" cap="sq">
              <a:solidFill>
                <a:srgbClr val="385D8A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6DB5F5E1-F3EE-EAC0-49F7-7F59CA898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7237440" y="1663559"/>
              <a:ext cx="1278000" cy="16495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2924EE0E-31F9-07BD-4EE7-B000FA9D5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656376" y="377345"/>
            <a:ext cx="1281065" cy="6348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3BB8050A-CA0E-97B0-30A5-84C5C3D6FA0C}"/>
              </a:ext>
            </a:extLst>
          </p:cNvPr>
          <p:cNvSpPr/>
          <p:nvPr/>
        </p:nvSpPr>
        <p:spPr>
          <a:xfrm>
            <a:off x="1547640" y="6381720"/>
            <a:ext cx="6120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200" b="0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icrosoft YaHei" pitchFamily="2"/>
              </a:rPr>
              <a:t>La réforme des rythmes scolaires 2022-2023 – Chasné-sur-Illet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0E2FCD4F-C111-7A6F-C3BE-3738835F9456}"/>
              </a:ext>
            </a:extLst>
          </p:cNvPr>
          <p:cNvSpPr/>
          <p:nvPr/>
        </p:nvSpPr>
        <p:spPr>
          <a:xfrm>
            <a:off x="7885079" y="6381720"/>
            <a:ext cx="76536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15BC25BC-444E-439F-A75F-29490B0F2D05}" type="slidenum">
              <a:t>24</a:t>
            </a:fld>
            <a:endParaRPr lang="fr-FR" sz="1200" b="0" i="0" u="none" strike="noStrike" baseline="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B9AD482B-0EB9-5818-AAEE-A1C2245F49D6}"/>
              </a:ext>
            </a:extLst>
          </p:cNvPr>
          <p:cNvSpPr/>
          <p:nvPr/>
        </p:nvSpPr>
        <p:spPr>
          <a:xfrm>
            <a:off x="6370560" y="1413000"/>
            <a:ext cx="1297080" cy="1643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385D8A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5986F390-05ED-2D77-8F61-5C35D2F12B94}"/>
              </a:ext>
            </a:extLst>
          </p:cNvPr>
          <p:cNvSpPr/>
          <p:nvPr/>
        </p:nvSpPr>
        <p:spPr>
          <a:xfrm>
            <a:off x="457200" y="2746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40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rPr>
              <a:t> « Découverte Sportive»</a:t>
            </a: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12DCDA91-EF20-4384-34D9-CC12ECAE7D44}"/>
              </a:ext>
            </a:extLst>
          </p:cNvPr>
          <p:cNvSpPr/>
          <p:nvPr/>
        </p:nvSpPr>
        <p:spPr>
          <a:xfrm>
            <a:off x="755639" y="2349360"/>
            <a:ext cx="6553080" cy="3743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Public  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Cycle 2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Cycle 3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Description de l’activité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Découverte de différents sports</a:t>
            </a:r>
          </a:p>
          <a:p>
            <a:pPr marL="0" marR="0" lvl="2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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Cycle 2 : Motricité, cirque.</a:t>
            </a:r>
          </a:p>
          <a:p>
            <a:pPr marL="0" marR="0" lvl="2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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Cycle 3 : VTT</a:t>
            </a:r>
          </a:p>
          <a:p>
            <a:pPr marL="341280" marR="0" lvl="0" indent="-336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69B5B5E0-68A5-C4E3-9775-B06A3B0084ED}"/>
              </a:ext>
            </a:extLst>
          </p:cNvPr>
          <p:cNvSpPr/>
          <p:nvPr/>
        </p:nvSpPr>
        <p:spPr>
          <a:xfrm>
            <a:off x="7667640" y="1400040"/>
            <a:ext cx="1297080" cy="1655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385D8A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DF7CBA1C-1A17-6C76-4B6A-A2CC9D06F602}"/>
              </a:ext>
            </a:extLst>
          </p:cNvPr>
          <p:cNvSpPr/>
          <p:nvPr/>
        </p:nvSpPr>
        <p:spPr>
          <a:xfrm>
            <a:off x="1151819" y="5303909"/>
            <a:ext cx="4869000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1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Les animateurs sont des professionnels du service des Sports de Liffré Cormier Communauté</a:t>
            </a: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17EF46D5-D945-54F7-DDB3-72C62A69D620}"/>
              </a:ext>
            </a:extLst>
          </p:cNvPr>
          <p:cNvSpPr/>
          <p:nvPr/>
        </p:nvSpPr>
        <p:spPr>
          <a:xfrm>
            <a:off x="6372360" y="3068639"/>
            <a:ext cx="129528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Emma</a:t>
            </a: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0AEE67F5-9185-BB85-4790-706B1BC71772}"/>
              </a:ext>
            </a:extLst>
          </p:cNvPr>
          <p:cNvSpPr/>
          <p:nvPr/>
        </p:nvSpPr>
        <p:spPr>
          <a:xfrm>
            <a:off x="5076720" y="3068639"/>
            <a:ext cx="129564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Erwan</a:t>
            </a: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A7FC33A-21A6-C496-4189-86455FAFA69D}"/>
              </a:ext>
            </a:extLst>
          </p:cNvPr>
          <p:cNvSpPr/>
          <p:nvPr/>
        </p:nvSpPr>
        <p:spPr>
          <a:xfrm>
            <a:off x="5075280" y="1413000"/>
            <a:ext cx="1297080" cy="1643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385D8A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9FCE628-3409-9A5D-E565-BD8E81EBFB9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70560" y="1438559"/>
            <a:ext cx="1297080" cy="162072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35CE334C-273F-C11C-BB47-B3C5F6D36863}"/>
              </a:ext>
            </a:extLst>
          </p:cNvPr>
          <p:cNvSpPr/>
          <p:nvPr/>
        </p:nvSpPr>
        <p:spPr>
          <a:xfrm>
            <a:off x="7308719" y="3855298"/>
            <a:ext cx="1297080" cy="1655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385D8A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62D5F613-69CB-1151-E208-DFB0CE044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656376" y="377345"/>
            <a:ext cx="1281065" cy="6348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D45E3D9-A99C-24C2-C5B5-CEEC20B38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480" y="1438559"/>
            <a:ext cx="1265400" cy="164303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E2A1BB3-2CEA-3F34-22A4-0C9A0EB75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6790" y="3872400"/>
            <a:ext cx="1251758" cy="1585560"/>
          </a:xfrm>
          <a:prstGeom prst="rect">
            <a:avLst/>
          </a:prstGeom>
        </p:spPr>
      </p:pic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FAF1F28-C963-67C5-FB1C-0C5E60492C67}"/>
              </a:ext>
            </a:extLst>
          </p:cNvPr>
          <p:cNvSpPr/>
          <p:nvPr/>
        </p:nvSpPr>
        <p:spPr>
          <a:xfrm>
            <a:off x="7344541" y="5520991"/>
            <a:ext cx="129528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Nicolas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20E274E-E663-5BE0-8E27-F15DB62226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7748" y="1417680"/>
            <a:ext cx="1226494" cy="1643039"/>
          </a:xfrm>
          <a:prstGeom prst="rect">
            <a:avLst/>
          </a:prstGeom>
        </p:spPr>
      </p:pic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DEF5CB96-54DC-952E-B6C1-BA198808A263}"/>
              </a:ext>
            </a:extLst>
          </p:cNvPr>
          <p:cNvSpPr/>
          <p:nvPr/>
        </p:nvSpPr>
        <p:spPr>
          <a:xfrm>
            <a:off x="7605026" y="3065399"/>
            <a:ext cx="129528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Maxime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89EB7577-1544-F011-033D-6D36999D055C}"/>
              </a:ext>
            </a:extLst>
          </p:cNvPr>
          <p:cNvSpPr/>
          <p:nvPr/>
        </p:nvSpPr>
        <p:spPr>
          <a:xfrm>
            <a:off x="1547640" y="6381720"/>
            <a:ext cx="6120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200" b="0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icrosoft YaHei" pitchFamily="2"/>
              </a:rPr>
              <a:t>La réforme des rythmes scolaires 2022-2023 – Chasné-sur-Illet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CBD707B3-F4E4-EE96-4967-DE6A39CA847B}"/>
              </a:ext>
            </a:extLst>
          </p:cNvPr>
          <p:cNvSpPr/>
          <p:nvPr/>
        </p:nvSpPr>
        <p:spPr>
          <a:xfrm>
            <a:off x="7885079" y="6381720"/>
            <a:ext cx="76536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4BE9794B-2F7B-417C-907A-05892D8F359F}" type="slidenum">
              <a:t>25</a:t>
            </a:fld>
            <a:endParaRPr lang="fr-FR" sz="1200" b="0" i="0" u="none" strike="noStrike" baseline="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1F7B6CF-3B13-D0C9-0C3C-A5B66FF477E4}"/>
              </a:ext>
            </a:extLst>
          </p:cNvPr>
          <p:cNvSpPr/>
          <p:nvPr/>
        </p:nvSpPr>
        <p:spPr>
          <a:xfrm>
            <a:off x="684359" y="2602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36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rPr>
              <a:t>« Art artistique»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EC2BD7DF-7BA6-81C6-491A-AA05EE4BA001}"/>
              </a:ext>
            </a:extLst>
          </p:cNvPr>
          <p:cNvSpPr/>
          <p:nvPr/>
        </p:nvSpPr>
        <p:spPr>
          <a:xfrm>
            <a:off x="7380360" y="3419640"/>
            <a:ext cx="1439639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Matilda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475ADBBE-708B-37D8-9979-6A0A34FFA1C2}"/>
              </a:ext>
            </a:extLst>
          </p:cNvPr>
          <p:cNvSpPr/>
          <p:nvPr/>
        </p:nvSpPr>
        <p:spPr>
          <a:xfrm>
            <a:off x="900000" y="2492280"/>
            <a:ext cx="6337440" cy="2376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Public  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Cycle 3</a:t>
            </a:r>
          </a:p>
          <a:p>
            <a:pPr marL="798480" marR="0" lvl="1" indent="-336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2000" b="1" i="0" u="none" strike="noStrike" baseline="0" dirty="0">
              <a:ln>
                <a:noFill/>
              </a:ln>
              <a:solidFill>
                <a:srgbClr val="00B0F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Description de l’activité par période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Découverte des cultures étrangères</a:t>
            </a:r>
          </a:p>
          <a:p>
            <a:pPr marL="798480" marR="0" lvl="1" indent="-336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6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1A78058-E821-C94A-6D87-F0B684866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656376" y="377345"/>
            <a:ext cx="1281065" cy="6348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5C712B2-F594-C846-ED83-5F43CF737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60" y="1672264"/>
            <a:ext cx="1414451" cy="164003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1E5C1AC8-5900-9480-8294-4B5563D810C2}"/>
              </a:ext>
            </a:extLst>
          </p:cNvPr>
          <p:cNvSpPr/>
          <p:nvPr/>
        </p:nvSpPr>
        <p:spPr>
          <a:xfrm>
            <a:off x="1547640" y="6381720"/>
            <a:ext cx="6120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200" b="0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icrosoft YaHei" pitchFamily="2"/>
              </a:rPr>
              <a:t>La réforme des rythmes scolaires 2022-2023 – Chasné-sur-Illet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87F1233C-8A72-D20E-C763-101499025CF8}"/>
              </a:ext>
            </a:extLst>
          </p:cNvPr>
          <p:cNvSpPr/>
          <p:nvPr/>
        </p:nvSpPr>
        <p:spPr>
          <a:xfrm>
            <a:off x="7885079" y="6381720"/>
            <a:ext cx="76536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0CAAB66B-95DE-4102-BC86-57017CB185F2}" type="slidenum">
              <a:t>26</a:t>
            </a:fld>
            <a:endParaRPr lang="fr-FR" sz="1200" b="0" i="0" u="none" strike="noStrike" baseline="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FA7ABA3-35A0-F241-5728-C92EF57A7EFC}"/>
              </a:ext>
            </a:extLst>
          </p:cNvPr>
          <p:cNvSpPr/>
          <p:nvPr/>
        </p:nvSpPr>
        <p:spPr>
          <a:xfrm>
            <a:off x="684359" y="2602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36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rPr>
              <a:t>« Jeux de société»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DBD46AA2-31D7-7027-CF70-6AB869481AB4}"/>
              </a:ext>
            </a:extLst>
          </p:cNvPr>
          <p:cNvSpPr/>
          <p:nvPr/>
        </p:nvSpPr>
        <p:spPr>
          <a:xfrm>
            <a:off x="7451640" y="3146399"/>
            <a:ext cx="144000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Christelle</a:t>
            </a: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6D8CECE5-B23D-2902-6422-BA18E23F72F0}"/>
              </a:ext>
            </a:extLst>
          </p:cNvPr>
          <p:cNvSpPr/>
          <p:nvPr/>
        </p:nvSpPr>
        <p:spPr>
          <a:xfrm>
            <a:off x="1619280" y="5572080"/>
            <a:ext cx="648000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Les jeux de société sont prêtés par l’association « A tous jeux »</a:t>
            </a: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A717C5CA-BB40-452F-7D2D-7AB89BF80BA4}"/>
              </a:ext>
            </a:extLst>
          </p:cNvPr>
          <p:cNvSpPr/>
          <p:nvPr/>
        </p:nvSpPr>
        <p:spPr>
          <a:xfrm>
            <a:off x="1562040" y="2390760"/>
            <a:ext cx="8209080" cy="374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Public  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Cycle 3</a:t>
            </a:r>
          </a:p>
          <a:p>
            <a:pPr marL="798480" marR="0" lvl="1" indent="-3384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2000" b="1" i="0" u="none" strike="noStrike" baseline="0" dirty="0">
              <a:ln>
                <a:noFill/>
              </a:ln>
              <a:solidFill>
                <a:srgbClr val="00B0F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Description de l’activité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Jeux de société orientés sur :</a:t>
            </a:r>
          </a:p>
          <a:p>
            <a:pPr marL="0" marR="0" lvl="2" indent="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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L’observation et la rapidité</a:t>
            </a:r>
          </a:p>
          <a:p>
            <a:pPr marL="0" marR="0" lvl="2" indent="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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Expression orale, mime, vocabulaire, bluff</a:t>
            </a:r>
          </a:p>
          <a:p>
            <a:pPr marL="0" marR="0" lvl="2" indent="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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Coopération et stratégie</a:t>
            </a:r>
          </a:p>
          <a:p>
            <a:pPr marL="798480" marR="0" lvl="1" indent="-3384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800" b="0" i="1" u="none" strike="noStrike" baseline="0" dirty="0">
              <a:ln>
                <a:noFill/>
              </a:ln>
              <a:solidFill>
                <a:srgbClr val="FF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798480" marR="0" lvl="1" indent="-3384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800" b="0" i="1" u="none" strike="noStrike" baseline="0" dirty="0">
              <a:ln>
                <a:noFill/>
              </a:ln>
              <a:solidFill>
                <a:srgbClr val="FF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798480" marR="0" lvl="1" indent="-3384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341280" marR="0" lvl="0" indent="-3384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4040A66-B127-9BE8-0742-B257FD9EE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656376" y="377345"/>
            <a:ext cx="1281065" cy="6348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ED50CA1-E3D4-52CE-1CC0-3E4C3C35F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279" y="1375491"/>
            <a:ext cx="1440001" cy="178285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1E5C1AC8-5900-9480-8294-4B5563D810C2}"/>
              </a:ext>
            </a:extLst>
          </p:cNvPr>
          <p:cNvSpPr/>
          <p:nvPr/>
        </p:nvSpPr>
        <p:spPr>
          <a:xfrm>
            <a:off x="1547640" y="6381720"/>
            <a:ext cx="6120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200" b="0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icrosoft YaHei" pitchFamily="2"/>
              </a:rPr>
              <a:t>La réforme des rythmes scolaires 2022-2023 – Chasné-sur-Illet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87F1233C-8A72-D20E-C763-101499025CF8}"/>
              </a:ext>
            </a:extLst>
          </p:cNvPr>
          <p:cNvSpPr/>
          <p:nvPr/>
        </p:nvSpPr>
        <p:spPr>
          <a:xfrm>
            <a:off x="7885079" y="6381720"/>
            <a:ext cx="76536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0CAAB66B-95DE-4102-BC86-57017CB185F2}" type="slidenum">
              <a:t>27</a:t>
            </a:fld>
            <a:endParaRPr lang="fr-FR" sz="1200" b="0" i="0" u="none" strike="noStrike" baseline="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FA7ABA3-35A0-F241-5728-C92EF57A7EFC}"/>
              </a:ext>
            </a:extLst>
          </p:cNvPr>
          <p:cNvSpPr/>
          <p:nvPr/>
        </p:nvSpPr>
        <p:spPr>
          <a:xfrm>
            <a:off x="684359" y="2602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36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rPr>
              <a:t>« Scratch»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DBD46AA2-31D7-7027-CF70-6AB869481AB4}"/>
              </a:ext>
            </a:extLst>
          </p:cNvPr>
          <p:cNvSpPr/>
          <p:nvPr/>
        </p:nvSpPr>
        <p:spPr>
          <a:xfrm>
            <a:off x="7451640" y="3146399"/>
            <a:ext cx="144000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Pauline</a:t>
            </a: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6D8CECE5-B23D-2902-6422-BA18E23F72F0}"/>
              </a:ext>
            </a:extLst>
          </p:cNvPr>
          <p:cNvSpPr/>
          <p:nvPr/>
        </p:nvSpPr>
        <p:spPr>
          <a:xfrm>
            <a:off x="1619280" y="5572080"/>
            <a:ext cx="648000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1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Arial" pitchFamily="2"/>
              <a:cs typeface="Arial" pitchFamily="2"/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A717C5CA-BB40-452F-7D2D-7AB89BF80BA4}"/>
              </a:ext>
            </a:extLst>
          </p:cNvPr>
          <p:cNvSpPr/>
          <p:nvPr/>
        </p:nvSpPr>
        <p:spPr>
          <a:xfrm>
            <a:off x="1562040" y="2390760"/>
            <a:ext cx="7215119" cy="374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Public  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Cycle 3</a:t>
            </a:r>
          </a:p>
          <a:p>
            <a:pPr marL="798480" marR="0" lvl="1" indent="-3384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2000" b="1" i="0" u="none" strike="noStrike" baseline="0" dirty="0">
              <a:ln>
                <a:noFill/>
              </a:ln>
              <a:solidFill>
                <a:srgbClr val="00B0F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Description de l’activité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dirty="0">
                <a:solidFill>
                  <a:srgbClr val="4D5156"/>
                </a:solidFill>
                <a:latin typeface="arial" panose="020B0604020202020204" pitchFamily="34" charset="0"/>
              </a:rPr>
              <a:t>D</a:t>
            </a:r>
            <a:r>
              <a:rPr lang="fr-FR" sz="16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éveloppement informatique.</a:t>
            </a:r>
            <a:endParaRPr lang="fr-FR" sz="1800" b="0" i="1" u="none" strike="noStrike" baseline="0" dirty="0">
              <a:ln>
                <a:noFill/>
              </a:ln>
              <a:solidFill>
                <a:srgbClr val="FF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798480" marR="0" lvl="1" indent="-3384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800" b="0" i="1" u="none" strike="noStrike" baseline="0" dirty="0">
              <a:ln>
                <a:noFill/>
              </a:ln>
              <a:solidFill>
                <a:srgbClr val="FF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798480" marR="0" lvl="1" indent="-3384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341280" marR="0" lvl="0" indent="-3384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4040A66-B127-9BE8-0742-B257FD9EE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656376" y="377345"/>
            <a:ext cx="1281065" cy="6348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748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7AF9075E-FB5D-6362-0ADE-ADF147642386}"/>
              </a:ext>
            </a:extLst>
          </p:cNvPr>
          <p:cNvSpPr/>
          <p:nvPr/>
        </p:nvSpPr>
        <p:spPr>
          <a:xfrm>
            <a:off x="1547640" y="6381720"/>
            <a:ext cx="6120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200" b="0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icrosoft YaHei" pitchFamily="2"/>
              </a:rPr>
              <a:t>La réforme des rythmes scolaires 2022-2023 – Chasné-sur-Illet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C4511783-7EC3-DBA2-7228-A6F88D36062F}"/>
              </a:ext>
            </a:extLst>
          </p:cNvPr>
          <p:cNvSpPr/>
          <p:nvPr/>
        </p:nvSpPr>
        <p:spPr>
          <a:xfrm>
            <a:off x="7885079" y="6381720"/>
            <a:ext cx="76536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2DB42687-E595-4EDB-9F3D-945629F3B3BF}" type="slidenum">
              <a:t>28</a:t>
            </a:fld>
            <a:endParaRPr lang="fr-FR" sz="1200" b="0" i="0" u="none" strike="noStrike" baseline="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B4A89FBD-7DE8-B3F1-BD16-DD39C9AEFD32}"/>
              </a:ext>
            </a:extLst>
          </p:cNvPr>
          <p:cNvSpPr/>
          <p:nvPr/>
        </p:nvSpPr>
        <p:spPr>
          <a:xfrm>
            <a:off x="684359" y="2602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36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rPr>
              <a:t>« Cuisine »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EF9A551F-CA31-A71E-8E50-66C277075D2F}"/>
              </a:ext>
            </a:extLst>
          </p:cNvPr>
          <p:cNvSpPr/>
          <p:nvPr/>
        </p:nvSpPr>
        <p:spPr>
          <a:xfrm>
            <a:off x="7451640" y="3565440"/>
            <a:ext cx="1441439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Damien</a:t>
            </a: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D9F7CEB8-79DF-5F25-09E2-CD832C94A3DD}"/>
              </a:ext>
            </a:extLst>
          </p:cNvPr>
          <p:cNvSpPr/>
          <p:nvPr/>
        </p:nvSpPr>
        <p:spPr>
          <a:xfrm>
            <a:off x="684359" y="2636999"/>
            <a:ext cx="6337080" cy="2304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Public  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Cycle 3</a:t>
            </a:r>
          </a:p>
          <a:p>
            <a:pPr marL="798480" marR="0" lvl="1" indent="-336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2000" b="1" i="0" u="none" strike="noStrike" baseline="0">
              <a:ln>
                <a:noFill/>
              </a:ln>
              <a:solidFill>
                <a:srgbClr val="00B0F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Description de l’activité par période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Réalisation de recettes de cuisine</a:t>
            </a:r>
          </a:p>
          <a:p>
            <a:pPr marL="798480" marR="0" lvl="1" indent="-336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800" b="0" i="1" u="none" strike="noStrike" baseline="0">
              <a:ln>
                <a:noFill/>
              </a:ln>
              <a:solidFill>
                <a:srgbClr val="FF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798480" marR="0" lvl="1" indent="-336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800" b="0" i="1" u="none" strike="noStrike" baseline="0">
              <a:ln>
                <a:noFill/>
              </a:ln>
              <a:solidFill>
                <a:srgbClr val="FF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341280" marR="0" lvl="0" indent="-336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20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798480" marR="0" lvl="1" indent="-336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798480" marR="0" lvl="1" indent="-336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341280" marR="0" lvl="0" indent="-336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7CF813C-2180-77DF-800A-E720A5686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656376" y="377345"/>
            <a:ext cx="1281065" cy="6348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4155D84-0227-6072-E551-D9EAE1E9C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521" y="1824636"/>
            <a:ext cx="1209675" cy="168116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F4050848-E76F-CDC5-F1F0-C0BAE6E5F5AB}"/>
              </a:ext>
            </a:extLst>
          </p:cNvPr>
          <p:cNvSpPr/>
          <p:nvPr/>
        </p:nvSpPr>
        <p:spPr>
          <a:xfrm>
            <a:off x="1547640" y="6381720"/>
            <a:ext cx="6120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200" b="0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icrosoft YaHei" pitchFamily="2"/>
              </a:rPr>
              <a:t>La réforme des rythmes scolaires 2022-2023 – Chasné-sur-Illet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5A98A59A-72F1-AFA2-7624-837964B525C6}"/>
              </a:ext>
            </a:extLst>
          </p:cNvPr>
          <p:cNvSpPr/>
          <p:nvPr/>
        </p:nvSpPr>
        <p:spPr>
          <a:xfrm>
            <a:off x="7885079" y="6381720"/>
            <a:ext cx="76536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507F2EA0-CFAD-44B4-B854-86441727CF4B}" type="slidenum">
              <a:t>29</a:t>
            </a:fld>
            <a:endParaRPr lang="fr-FR" sz="1200" b="0" i="0" u="none" strike="noStrike" baseline="0" dirty="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0AE63C0D-5C3A-AED9-07B1-071E1DF60D3D}"/>
              </a:ext>
            </a:extLst>
          </p:cNvPr>
          <p:cNvSpPr/>
          <p:nvPr/>
        </p:nvSpPr>
        <p:spPr>
          <a:xfrm>
            <a:off x="684359" y="2602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40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rPr>
              <a:t>« Médiathèque»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CEF6753C-26E7-8184-326F-C6E9D28CF631}"/>
              </a:ext>
            </a:extLst>
          </p:cNvPr>
          <p:cNvSpPr/>
          <p:nvPr/>
        </p:nvSpPr>
        <p:spPr>
          <a:xfrm>
            <a:off x="771480" y="2708280"/>
            <a:ext cx="6337440" cy="3384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Public  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Cycle 3</a:t>
            </a:r>
          </a:p>
          <a:p>
            <a:pPr marL="798480" marR="0" lvl="1" indent="-336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2000" b="1" i="0" u="none" strike="noStrike" baseline="0" dirty="0">
              <a:ln>
                <a:noFill/>
              </a:ln>
              <a:solidFill>
                <a:srgbClr val="00B0F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Description de l’activité</a:t>
            </a:r>
          </a:p>
          <a:p>
            <a:pPr marL="341280" marR="0" lvl="0" indent="-336600" algn="l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20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0" marR="0" lvl="1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Familiarisation avec la médiathèque et les livres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dirty="0"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Lecture contée et individuelle</a:t>
            </a:r>
            <a:endParaRPr lang="fr-FR" sz="16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798480" marR="0" lvl="1" indent="-336600" algn="l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6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798480" marR="0" lvl="1" indent="-33660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798480" marR="0" lvl="1" indent="-33660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341280" marR="0" lvl="0" indent="-33660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82BF0200-1EB8-CC76-1095-0681B7BE462A}"/>
              </a:ext>
            </a:extLst>
          </p:cNvPr>
          <p:cNvSpPr/>
          <p:nvPr/>
        </p:nvSpPr>
        <p:spPr>
          <a:xfrm>
            <a:off x="7164360" y="3357720"/>
            <a:ext cx="144000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rPr>
              <a:t>Béatrice</a:t>
            </a: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0A546327-7D82-8770-5F50-1E8765F5DDE9}"/>
              </a:ext>
            </a:extLst>
          </p:cNvPr>
          <p:cNvSpPr/>
          <p:nvPr/>
        </p:nvSpPr>
        <p:spPr>
          <a:xfrm>
            <a:off x="7164360" y="1557359"/>
            <a:ext cx="1441439" cy="1800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385D8A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2F36DDF-F156-2CCB-865B-A1C81778C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656376" y="377345"/>
            <a:ext cx="1281065" cy="6348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E2FF6463-9582-E315-6BF5-6BF6E4C6318B}"/>
              </a:ext>
            </a:extLst>
          </p:cNvPr>
          <p:cNvSpPr/>
          <p:nvPr/>
        </p:nvSpPr>
        <p:spPr>
          <a:xfrm>
            <a:off x="1547640" y="6381720"/>
            <a:ext cx="6120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200" b="0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icrosoft YaHei" pitchFamily="2"/>
              </a:rPr>
              <a:t>La réforme des rythmes scolaires 2022-2023 – Chasné-sur-Illet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3FE333F0-6D67-D4AB-2E9C-F246BCA59BB2}"/>
              </a:ext>
            </a:extLst>
          </p:cNvPr>
          <p:cNvSpPr/>
          <p:nvPr/>
        </p:nvSpPr>
        <p:spPr>
          <a:xfrm>
            <a:off x="7885079" y="6381720"/>
            <a:ext cx="76536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AE02A987-99B1-441C-B5C8-F88C8EBF459C}" type="slidenum">
              <a:t>3</a:t>
            </a:fld>
            <a:endParaRPr lang="fr-FR" sz="1200" b="0" i="0" u="none" strike="noStrike" baseline="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88E03F4A-72CF-39CF-ED85-80B73D13A504}"/>
              </a:ext>
            </a:extLst>
          </p:cNvPr>
          <p:cNvSpPr/>
          <p:nvPr/>
        </p:nvSpPr>
        <p:spPr>
          <a:xfrm>
            <a:off x="457200" y="2746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40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rPr>
              <a:t>Organisation du temps scolaire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1956D052-F66F-FABF-6903-45882D98B49E}"/>
              </a:ext>
            </a:extLst>
          </p:cNvPr>
          <p:cNvSpPr/>
          <p:nvPr/>
        </p:nvSpPr>
        <p:spPr>
          <a:xfrm>
            <a:off x="826920" y="1341360"/>
            <a:ext cx="8498160" cy="1324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720" marR="0" lvl="0" indent="-33660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38040" algn="l"/>
                <a:tab pos="342720" algn="l"/>
                <a:tab pos="907560" algn="l"/>
                <a:tab pos="1821960" algn="l"/>
                <a:tab pos="2736360" algn="l"/>
                <a:tab pos="3650760" algn="l"/>
                <a:tab pos="4565160" algn="l"/>
                <a:tab pos="5479560" algn="l"/>
                <a:tab pos="6393960" algn="l"/>
                <a:tab pos="7308360" algn="l"/>
                <a:tab pos="8222760" algn="l"/>
                <a:tab pos="9137160" algn="l"/>
                <a:tab pos="10051560" algn="l"/>
                <a:tab pos="10328040" algn="l"/>
                <a:tab pos="10777319" algn="l"/>
                <a:tab pos="10778759" algn="l"/>
                <a:tab pos="10780200" algn="l"/>
                <a:tab pos="10782000" algn="l"/>
              </a:tabLst>
            </a:pPr>
            <a:r>
              <a:rPr lang="fr-FR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	</a:t>
            </a:r>
          </a:p>
          <a:p>
            <a:pPr marL="342720" marR="0" lvl="0" indent="-336600" algn="ctr" rtl="0" hangingPunct="1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38040" algn="l"/>
                <a:tab pos="342720" algn="l"/>
                <a:tab pos="907560" algn="l"/>
                <a:tab pos="1821960" algn="l"/>
                <a:tab pos="2736360" algn="l"/>
                <a:tab pos="3650760" algn="l"/>
                <a:tab pos="4565160" algn="l"/>
                <a:tab pos="5479560" algn="l"/>
                <a:tab pos="6393960" algn="l"/>
                <a:tab pos="7308360" algn="l"/>
                <a:tab pos="8222760" algn="l"/>
                <a:tab pos="9137160" algn="l"/>
                <a:tab pos="10051560" algn="l"/>
                <a:tab pos="10328040" algn="l"/>
                <a:tab pos="10777319" algn="l"/>
                <a:tab pos="10778759" algn="l"/>
                <a:tab pos="10780200" algn="l"/>
                <a:tab pos="10782000" algn="l"/>
              </a:tabLst>
            </a:pPr>
            <a:r>
              <a:rPr lang="fr-FR" sz="2800" b="0" i="0" u="none" strike="noStrike" baseline="0">
                <a:ln>
                  <a:noFill/>
                </a:ln>
                <a:solidFill>
                  <a:srgbClr val="1F497D"/>
                </a:solidFill>
                <a:latin typeface="Arial" pitchFamily="34"/>
                <a:ea typeface="Arial" pitchFamily="2"/>
                <a:cs typeface="Arial" pitchFamily="2"/>
              </a:rPr>
              <a:t>	</a:t>
            </a:r>
            <a:r>
              <a:rPr lang="fr-FR" sz="2800" b="1" i="0" u="none" strike="noStrike" baseline="0">
                <a:ln>
                  <a:noFill/>
                </a:ln>
                <a:solidFill>
                  <a:srgbClr val="E46C0A"/>
                </a:solidFill>
                <a:latin typeface="Arial" pitchFamily="34"/>
                <a:ea typeface="Arial" pitchFamily="2"/>
                <a:cs typeface="Arial" pitchFamily="2"/>
              </a:rPr>
              <a:t>Cette organisation du temps scolaire doit respecter les règles nationales suivantes :</a:t>
            </a:r>
          </a:p>
          <a:p>
            <a:pPr marL="342720" marR="0" lvl="0" indent="-336600" algn="l" rtl="0" hangingPunct="1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fr-FR" sz="2800" b="1" i="0" u="none" strike="noStrike" baseline="0">
              <a:ln>
                <a:noFill/>
              </a:ln>
              <a:solidFill>
                <a:srgbClr val="E46C0A"/>
              </a:solidFill>
              <a:latin typeface="Arial" pitchFamily="34"/>
              <a:ea typeface="Arial" pitchFamily="2"/>
              <a:cs typeface="Arial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E6AA9D96-06C1-3B66-2D4B-A05201EC2CD0}"/>
              </a:ext>
            </a:extLst>
          </p:cNvPr>
          <p:cNvSpPr/>
          <p:nvPr/>
        </p:nvSpPr>
        <p:spPr>
          <a:xfrm>
            <a:off x="250920" y="2852640"/>
            <a:ext cx="8893080" cy="345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24 h d’enseignement sur 9 demi-journées dont le mercredi matin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Journée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 : </a:t>
            </a: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5h30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 d’enseignement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Demi-journée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 : </a:t>
            </a: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3h30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 d’enseignement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Pause méridienne 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: Entre </a:t>
            </a: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1h30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 et </a:t>
            </a: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2h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Les enfants </a:t>
            </a:r>
            <a:r>
              <a:rPr lang="fr-FR" sz="20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doivent pouvoir être accueillis 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jusqu’à 16h30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Temps d’activités </a:t>
            </a:r>
            <a:r>
              <a:rPr lang="fr-FR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péri-scolaires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 (TAP) : </a:t>
            </a: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3h/semaine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Activités pédagogiques complémentaires (APC) : </a:t>
            </a: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1h/semaine</a:t>
            </a:r>
          </a:p>
          <a:p>
            <a:pPr marL="341280" marR="0" lvl="0" indent="-336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r>
              <a:rPr lang="fr-FR" sz="13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(organisées et assurées par les enseignants)</a:t>
            </a:r>
          </a:p>
          <a:p>
            <a:pPr marL="341280" marR="0" lvl="0" indent="-336600" algn="l" rtl="0" hangingPunct="1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1300" b="0" i="1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1CACA78-3CF7-892C-3BD8-2269429DA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656376" y="377345"/>
            <a:ext cx="1281065" cy="6348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386D9B99-4A74-9E52-F2E5-7AEE9CE46125}"/>
              </a:ext>
            </a:extLst>
          </p:cNvPr>
          <p:cNvSpPr/>
          <p:nvPr/>
        </p:nvSpPr>
        <p:spPr>
          <a:xfrm>
            <a:off x="1547640" y="6381720"/>
            <a:ext cx="6120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200" b="0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icrosoft YaHei" pitchFamily="2"/>
              </a:rPr>
              <a:t>La réforme des rythmes scolaires 2022-2023 – Chasné-sur-Illet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6DC016DF-7A2C-DB6D-8393-B9934E901410}"/>
              </a:ext>
            </a:extLst>
          </p:cNvPr>
          <p:cNvSpPr/>
          <p:nvPr/>
        </p:nvSpPr>
        <p:spPr>
          <a:xfrm>
            <a:off x="7885079" y="6381720"/>
            <a:ext cx="76536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E5CA6702-8D24-4E4E-A50C-3AF3ADF5A221}" type="slidenum">
              <a:t>30</a:t>
            </a:fld>
            <a:endParaRPr lang="fr-FR" sz="1200" b="0" i="0" u="none" strike="noStrike" baseline="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0D7CC16E-DA47-E6A7-F69C-23BF2F6EB15E}"/>
              </a:ext>
            </a:extLst>
          </p:cNvPr>
          <p:cNvSpPr/>
          <p:nvPr/>
        </p:nvSpPr>
        <p:spPr>
          <a:xfrm>
            <a:off x="684359" y="1341360"/>
            <a:ext cx="8208720" cy="2192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1280" marR="0" lvl="0" indent="-336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2000" b="0" i="0" u="none" strike="noStrike" baseline="0">
              <a:ln>
                <a:noFill/>
              </a:ln>
              <a:solidFill>
                <a:srgbClr val="00B0F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799920" marR="0" lvl="1" indent="-33660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799920" algn="l"/>
                <a:tab pos="1248839" algn="l"/>
                <a:tab pos="1698119" algn="l"/>
                <a:tab pos="2147400" algn="l"/>
                <a:tab pos="2596680" algn="l"/>
                <a:tab pos="3045960" algn="l"/>
                <a:tab pos="3495240" algn="l"/>
                <a:tab pos="3944520" algn="l"/>
                <a:tab pos="4393800" algn="l"/>
                <a:tab pos="4843079" algn="l"/>
                <a:tab pos="5292360" algn="l"/>
                <a:tab pos="5741639" algn="l"/>
                <a:tab pos="6190920" algn="l"/>
                <a:tab pos="6640200" algn="l"/>
                <a:tab pos="7089480" algn="l"/>
                <a:tab pos="7538760" algn="l"/>
                <a:tab pos="7988040" algn="l"/>
                <a:tab pos="8437320" algn="l"/>
                <a:tab pos="8886599" algn="l"/>
                <a:tab pos="9335880" algn="l"/>
                <a:tab pos="9785160" algn="l"/>
              </a:tabLst>
            </a:pPr>
            <a:r>
              <a:rPr lang="fr-FR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Cette présentation sera disponible sur le site internet de Chasné sur Illet dans la rubrique « Enfance et jeunesse &gt; Ecole » plus d’information sur le contenu des ateliers …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9770264D-C92C-F4BA-E6D5-14FA61EC31A2}"/>
              </a:ext>
            </a:extLst>
          </p:cNvPr>
          <p:cNvSpPr/>
          <p:nvPr/>
        </p:nvSpPr>
        <p:spPr>
          <a:xfrm>
            <a:off x="1768320" y="3305159"/>
            <a:ext cx="6481800" cy="825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4800" b="0" i="1" u="sng" strike="noStrike" baseline="0">
                <a:ln>
                  <a:noFill/>
                </a:ln>
                <a:solidFill>
                  <a:srgbClr val="0000FF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www.</a:t>
            </a:r>
            <a:r>
              <a:rPr lang="fr-FR" sz="4800" b="1" i="1" u="sng" strike="noStrike" baseline="0">
                <a:ln>
                  <a:noFill/>
                </a:ln>
                <a:solidFill>
                  <a:srgbClr val="0000FF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chasnesurillet</a:t>
            </a:r>
            <a:r>
              <a:rPr lang="fr-FR" sz="4800" b="0" i="1" u="sng" strike="noStrike" baseline="0">
                <a:ln>
                  <a:noFill/>
                </a:ln>
                <a:solidFill>
                  <a:srgbClr val="0000FF"/>
                </a:solidFill>
                <a:uFillTx/>
                <a:latin typeface="Calibri" pitchFamily="34"/>
                <a:ea typeface="Microsoft YaHei" pitchFamily="2"/>
                <a:cs typeface="Microsoft YaHei" pitchFamily="2"/>
              </a:rPr>
              <a:t>.fr/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A84F4A-637D-3672-30F4-9C9B1324F89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86360" y="4367159"/>
            <a:ext cx="1904760" cy="19051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722A981C-C16C-3032-A312-233615369598}"/>
              </a:ext>
            </a:extLst>
          </p:cNvPr>
          <p:cNvSpPr/>
          <p:nvPr/>
        </p:nvSpPr>
        <p:spPr>
          <a:xfrm>
            <a:off x="1768320" y="4797360"/>
            <a:ext cx="2114640" cy="825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800" b="0" i="0" u="none" strike="noStrike" baseline="0">
                <a:ln>
                  <a:noFill/>
                </a:ln>
                <a:solidFill>
                  <a:srgbClr val="0000FF"/>
                </a:solidFill>
                <a:latin typeface="Calibri" pitchFamily="34"/>
                <a:ea typeface="Microsoft YaHei" pitchFamily="2"/>
                <a:cs typeface="Microsoft YaHei" pitchFamily="2"/>
              </a:rPr>
              <a:t>Flashez-moi !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5AFCAD4-3FB1-647A-35BC-E2374165E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656376" y="377345"/>
            <a:ext cx="1281065" cy="6348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0FA9A181-05EA-87BA-1F22-00AF46201817}"/>
              </a:ext>
            </a:extLst>
          </p:cNvPr>
          <p:cNvSpPr/>
          <p:nvPr/>
        </p:nvSpPr>
        <p:spPr>
          <a:xfrm>
            <a:off x="1547640" y="6381720"/>
            <a:ext cx="6120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200" b="0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icrosoft YaHei" pitchFamily="2"/>
              </a:rPr>
              <a:t>La réforme des rythmes scolaires 2022-2023 – Chasné-sur-Illet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ADB1888F-B708-79D5-E7A6-20CEF1B45D8D}"/>
              </a:ext>
            </a:extLst>
          </p:cNvPr>
          <p:cNvSpPr/>
          <p:nvPr/>
        </p:nvSpPr>
        <p:spPr>
          <a:xfrm>
            <a:off x="7885079" y="6381720"/>
            <a:ext cx="76536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01AB459C-7AAC-43F9-9B93-C7652938ED46}" type="slidenum">
              <a:t>4</a:t>
            </a:fld>
            <a:endParaRPr lang="fr-FR" sz="1200" b="0" i="0" u="none" strike="noStrike" baseline="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372BEA5F-5F72-F8AA-5F97-CA8F387C456A}"/>
              </a:ext>
            </a:extLst>
          </p:cNvPr>
          <p:cNvSpPr/>
          <p:nvPr/>
        </p:nvSpPr>
        <p:spPr>
          <a:xfrm>
            <a:off x="457200" y="2746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40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rPr>
              <a:t>Les temps éducatifs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A812C690-458D-3ABF-A1BC-25D1E8320FCC}"/>
              </a:ext>
            </a:extLst>
          </p:cNvPr>
          <p:cNvSpPr/>
          <p:nvPr/>
        </p:nvSpPr>
        <p:spPr>
          <a:xfrm>
            <a:off x="647640" y="1341360"/>
            <a:ext cx="8496360" cy="1324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720" marR="0" lvl="0" indent="-33660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38040" algn="l"/>
                <a:tab pos="342720" algn="l"/>
                <a:tab pos="907560" algn="l"/>
                <a:tab pos="1821960" algn="l"/>
                <a:tab pos="2736360" algn="l"/>
                <a:tab pos="3650760" algn="l"/>
                <a:tab pos="4565160" algn="l"/>
                <a:tab pos="5479560" algn="l"/>
                <a:tab pos="6393960" algn="l"/>
                <a:tab pos="7308360" algn="l"/>
                <a:tab pos="8222760" algn="l"/>
                <a:tab pos="9137160" algn="l"/>
                <a:tab pos="10051560" algn="l"/>
                <a:tab pos="10328040" algn="l"/>
                <a:tab pos="10777319" algn="l"/>
                <a:tab pos="10778759" algn="l"/>
                <a:tab pos="10780200" algn="l"/>
                <a:tab pos="10782000" algn="l"/>
              </a:tabLst>
            </a:pPr>
            <a:r>
              <a:rPr lang="fr-FR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	</a:t>
            </a:r>
          </a:p>
          <a:p>
            <a:pPr marL="342720" marR="0" lvl="0" indent="-336600" algn="ctr" rtl="0" hangingPunct="1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38040" algn="l"/>
                <a:tab pos="342720" algn="l"/>
                <a:tab pos="907560" algn="l"/>
                <a:tab pos="1821960" algn="l"/>
                <a:tab pos="2736360" algn="l"/>
                <a:tab pos="3650760" algn="l"/>
                <a:tab pos="4565160" algn="l"/>
                <a:tab pos="5479560" algn="l"/>
                <a:tab pos="6393960" algn="l"/>
                <a:tab pos="7308360" algn="l"/>
                <a:tab pos="8222760" algn="l"/>
                <a:tab pos="9137160" algn="l"/>
                <a:tab pos="10051560" algn="l"/>
                <a:tab pos="10328040" algn="l"/>
                <a:tab pos="10777319" algn="l"/>
                <a:tab pos="10778759" algn="l"/>
                <a:tab pos="10780200" algn="l"/>
                <a:tab pos="10782000" algn="l"/>
              </a:tabLst>
            </a:pPr>
            <a:r>
              <a:rPr lang="fr-FR" sz="2800" b="0" i="0" u="none" strike="noStrike" baseline="0">
                <a:ln>
                  <a:noFill/>
                </a:ln>
                <a:solidFill>
                  <a:srgbClr val="1F497D"/>
                </a:solidFill>
                <a:latin typeface="Arial" pitchFamily="34"/>
                <a:ea typeface="Arial" pitchFamily="2"/>
                <a:cs typeface="Arial" pitchFamily="2"/>
              </a:rPr>
              <a:t>	</a:t>
            </a:r>
            <a:r>
              <a:rPr lang="fr-FR" sz="2800" b="1" i="0" u="none" strike="noStrike" baseline="0">
                <a:ln>
                  <a:noFill/>
                </a:ln>
                <a:solidFill>
                  <a:srgbClr val="E46C0A"/>
                </a:solidFill>
                <a:latin typeface="Arial" pitchFamily="34"/>
                <a:ea typeface="Arial" pitchFamily="2"/>
                <a:cs typeface="Arial" pitchFamily="2"/>
              </a:rPr>
              <a:t>Les horaires de la journée dans l’école comprendront 2 temps éducatifs</a:t>
            </a:r>
          </a:p>
          <a:p>
            <a:pPr marL="342720" marR="0" lvl="0" indent="-336600" algn="l" rtl="0" hangingPunct="1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fr-FR" sz="2800" b="1" i="0" u="none" strike="noStrike" baseline="0">
              <a:ln>
                <a:noFill/>
              </a:ln>
              <a:solidFill>
                <a:srgbClr val="E46C0A"/>
              </a:solidFill>
              <a:latin typeface="Arial" pitchFamily="34"/>
              <a:ea typeface="Arial" pitchFamily="2"/>
              <a:cs typeface="Arial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97437D5-1C73-A9D7-56A3-0B43A041737B}"/>
              </a:ext>
            </a:extLst>
          </p:cNvPr>
          <p:cNvSpPr/>
          <p:nvPr/>
        </p:nvSpPr>
        <p:spPr>
          <a:xfrm>
            <a:off x="250920" y="2852640"/>
            <a:ext cx="8893080" cy="345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Les 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activités pédagogiques complémentaires (APC)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Avec accord des familles / gratuite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Prises en charge par les enseignants – public ciblé, groupe restreint</a:t>
            </a:r>
          </a:p>
          <a:p>
            <a:pPr marL="798480" marR="0" lvl="1" indent="-336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20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Les 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temps d’activités périscolaires (TAP)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Non obligatoires / entre 8 € et 50 € suivant le quotient familial</a:t>
            </a:r>
          </a:p>
          <a:p>
            <a:pPr marL="798480" marR="0" lvl="1" indent="-336600" algn="l" rtl="0" hangingPunct="1">
              <a:lnSpc>
                <a:spcPct val="100000"/>
              </a:lnSpc>
              <a:spcBef>
                <a:spcPts val="298"/>
              </a:spcBef>
              <a:spcAft>
                <a:spcPts val="0"/>
              </a:spcAft>
              <a:buNone/>
              <a:tabLst>
                <a:tab pos="798480" algn="l"/>
                <a:tab pos="1250640" algn="l"/>
                <a:tab pos="2165040" algn="l"/>
                <a:tab pos="3079440" algn="l"/>
                <a:tab pos="3993840" algn="l"/>
                <a:tab pos="4908240" algn="l"/>
                <a:tab pos="5822640" algn="l"/>
                <a:tab pos="6737039" algn="l"/>
                <a:tab pos="7651440" algn="l"/>
                <a:tab pos="8565840" algn="l"/>
                <a:tab pos="9480240" algn="l"/>
                <a:tab pos="10394640" algn="l"/>
                <a:tab pos="10777320" algn="l"/>
                <a:tab pos="10778760" algn="l"/>
                <a:tab pos="10780560" algn="l"/>
                <a:tab pos="10782000" algn="l"/>
              </a:tabLst>
            </a:pPr>
            <a:r>
              <a:rPr lang="fr-FR" sz="12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	(permet de financer les fournitures nécessaires aux activités)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Proposés à tous, sous la responsabilité de la collectivité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0410A83-7EDD-10FB-872C-2F3A135F4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656376" y="377345"/>
            <a:ext cx="1281065" cy="6348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51EB59FD-0A43-7CD8-53AD-2223E9758947}"/>
              </a:ext>
            </a:extLst>
          </p:cNvPr>
          <p:cNvSpPr/>
          <p:nvPr/>
        </p:nvSpPr>
        <p:spPr>
          <a:xfrm>
            <a:off x="1547640" y="6381720"/>
            <a:ext cx="6120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200" b="0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icrosoft YaHei" pitchFamily="2"/>
              </a:rPr>
              <a:t>La réforme des rythmes scolaires 2022-2023 – Chasné-sur-Illet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1D517C89-FD21-F91A-9BB5-CBDA58C50940}"/>
              </a:ext>
            </a:extLst>
          </p:cNvPr>
          <p:cNvSpPr/>
          <p:nvPr/>
        </p:nvSpPr>
        <p:spPr>
          <a:xfrm>
            <a:off x="7885079" y="6381720"/>
            <a:ext cx="76536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C5CC6329-A9CC-436A-853D-D35F4859C456}" type="slidenum">
              <a:t>5</a:t>
            </a:fld>
            <a:endParaRPr lang="fr-FR" sz="1200" b="0" i="0" u="none" strike="noStrike" baseline="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EB04805D-8C4E-9942-065B-FD8066C53804}"/>
              </a:ext>
            </a:extLst>
          </p:cNvPr>
          <p:cNvSpPr/>
          <p:nvPr/>
        </p:nvSpPr>
        <p:spPr>
          <a:xfrm>
            <a:off x="609480" y="2602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40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rPr>
              <a:t> Temps d’Activités Périscolaires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AA22B499-86C8-D2F7-E6F7-72CEAA1627DF}"/>
              </a:ext>
            </a:extLst>
          </p:cNvPr>
          <p:cNvSpPr/>
          <p:nvPr/>
        </p:nvSpPr>
        <p:spPr>
          <a:xfrm>
            <a:off x="250920" y="3284639"/>
            <a:ext cx="8893080" cy="2187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80000"/>
              </a:lnSpc>
              <a:spcBef>
                <a:spcPts val="473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9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Microsoft YaHei" pitchFamily="2"/>
                <a:cs typeface="Microsoft YaHei" pitchFamily="2"/>
              </a:rPr>
              <a:t>Sont concernés </a:t>
            </a:r>
            <a:r>
              <a:rPr lang="fr-FR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les élèves, après avoir recueilli l’accord des parents.</a:t>
            </a:r>
          </a:p>
          <a:p>
            <a:pPr marL="341280" marR="0" lvl="0" indent="-336600" algn="l" rtl="0" hangingPunct="1">
              <a:lnSpc>
                <a:spcPct val="80000"/>
              </a:lnSpc>
              <a:spcBef>
                <a:spcPts val="473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19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80000"/>
              </a:lnSpc>
              <a:spcBef>
                <a:spcPts val="473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Permettre aux élèves d’accéder à des activités qui contribuent à</a:t>
            </a:r>
          </a:p>
          <a:p>
            <a:pPr marL="341280" marR="0" lvl="0" indent="-336600" algn="l" rtl="0" hangingPunct="1">
              <a:lnSpc>
                <a:spcPct val="80000"/>
              </a:lnSpc>
              <a:spcBef>
                <a:spcPts val="473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r>
              <a:rPr lang="fr-FR" sz="19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     développer leur curiosité intellectuelle et à renforcer le plaisir     </a:t>
            </a:r>
          </a:p>
          <a:p>
            <a:pPr marL="341280" marR="0" lvl="0" indent="-336600" algn="l" rtl="0" hangingPunct="1">
              <a:lnSpc>
                <a:spcPct val="80000"/>
              </a:lnSpc>
              <a:spcBef>
                <a:spcPts val="473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r>
              <a:rPr lang="fr-FR" sz="19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     d’apprendre</a:t>
            </a:r>
            <a:r>
              <a:rPr lang="fr-FR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.</a:t>
            </a:r>
          </a:p>
          <a:p>
            <a:pPr marL="341280" marR="0" lvl="0" indent="-336600" algn="l" rtl="0" hangingPunct="1">
              <a:lnSpc>
                <a:spcPct val="80000"/>
              </a:lnSpc>
              <a:spcBef>
                <a:spcPts val="473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19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80000"/>
              </a:lnSpc>
              <a:spcBef>
                <a:spcPts val="473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Ces activités seront articulées après le temps scolaire.</a:t>
            </a:r>
          </a:p>
          <a:p>
            <a:pPr marL="341280" marR="0" lvl="0" indent="-336600" algn="l" rtl="0" hangingPunct="1">
              <a:lnSpc>
                <a:spcPct val="80000"/>
              </a:lnSpc>
              <a:spcBef>
                <a:spcPts val="473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19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B6CD0AF3-3D57-2027-333D-72E958284AB0}"/>
              </a:ext>
            </a:extLst>
          </p:cNvPr>
          <p:cNvSpPr/>
          <p:nvPr/>
        </p:nvSpPr>
        <p:spPr>
          <a:xfrm>
            <a:off x="1007999" y="1628639"/>
            <a:ext cx="8317080" cy="115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720" marR="0" lvl="0" indent="-336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338040" algn="l"/>
                <a:tab pos="342720" algn="l"/>
                <a:tab pos="907560" algn="l"/>
                <a:tab pos="1821960" algn="l"/>
                <a:tab pos="2736360" algn="l"/>
                <a:tab pos="3650760" algn="l"/>
                <a:tab pos="4565160" algn="l"/>
                <a:tab pos="5479560" algn="l"/>
                <a:tab pos="6393960" algn="l"/>
                <a:tab pos="7308360" algn="l"/>
                <a:tab pos="8222760" algn="l"/>
                <a:tab pos="9137160" algn="l"/>
                <a:tab pos="10051560" algn="l"/>
                <a:tab pos="10328040" algn="l"/>
                <a:tab pos="10777319" algn="l"/>
                <a:tab pos="10778759" algn="l"/>
                <a:tab pos="10780200" algn="l"/>
                <a:tab pos="10782000" algn="l"/>
              </a:tabLst>
            </a:pPr>
            <a:r>
              <a:rPr lang="fr-FR" sz="1800" b="1" i="0" u="none" strike="noStrike" baseline="0">
                <a:ln>
                  <a:noFill/>
                </a:ln>
                <a:solidFill>
                  <a:srgbClr val="E46C0A"/>
                </a:solidFill>
                <a:latin typeface="Arial" pitchFamily="34"/>
                <a:ea typeface="Arial" pitchFamily="2"/>
                <a:cs typeface="Arial" pitchFamily="2"/>
              </a:rPr>
              <a:t>	</a:t>
            </a:r>
          </a:p>
          <a:p>
            <a:pPr marL="342720" marR="0" lvl="0" indent="-336600" algn="ctr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fr-FR" sz="2000" b="1" i="0" u="none" strike="noStrike" baseline="0">
                <a:ln>
                  <a:noFill/>
                </a:ln>
                <a:solidFill>
                  <a:srgbClr val="E46C0A"/>
                </a:solidFill>
                <a:latin typeface="Arial" pitchFamily="34"/>
                <a:ea typeface="Arial" pitchFamily="2"/>
                <a:cs typeface="Arial" pitchFamily="2"/>
              </a:rPr>
              <a:t>Qui est concerné par les TAP ?</a:t>
            </a:r>
          </a:p>
          <a:p>
            <a:pPr marL="342720" marR="0" lvl="0" indent="-336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fr-FR" sz="2000" b="1" i="0" u="none" strike="noStrike" baseline="0">
              <a:ln>
                <a:noFill/>
              </a:ln>
              <a:solidFill>
                <a:srgbClr val="E46C0A"/>
              </a:solidFill>
              <a:latin typeface="Arial" pitchFamily="34"/>
              <a:ea typeface="Arial" pitchFamily="2"/>
              <a:cs typeface="Arial" pitchFamily="2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A3B15A9-89A6-9BA5-5CF1-4BC8EAD4F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656376" y="377345"/>
            <a:ext cx="1281065" cy="6348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01E32C84-762F-3A61-110D-931322BDBC59}"/>
              </a:ext>
            </a:extLst>
          </p:cNvPr>
          <p:cNvSpPr/>
          <p:nvPr/>
        </p:nvSpPr>
        <p:spPr>
          <a:xfrm>
            <a:off x="1547640" y="6381720"/>
            <a:ext cx="6120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200" b="0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icrosoft YaHei" pitchFamily="2"/>
              </a:rPr>
              <a:t>La réforme des rythmes scolaires 2022-2023 – Chasné-sur-Illet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F295EF4E-ABBC-8CFB-E938-9AF084EE0EAF}"/>
              </a:ext>
            </a:extLst>
          </p:cNvPr>
          <p:cNvSpPr/>
          <p:nvPr/>
        </p:nvSpPr>
        <p:spPr>
          <a:xfrm>
            <a:off x="7885079" y="6381720"/>
            <a:ext cx="76536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CDABD79D-9625-4DC8-94C6-EB61A4D0758E}" type="slidenum">
              <a:t>6</a:t>
            </a:fld>
            <a:endParaRPr lang="fr-FR" sz="1200" b="0" i="0" u="none" strike="noStrike" baseline="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04C9555B-3DA8-8B3B-1B02-235C3ACCA277}"/>
              </a:ext>
            </a:extLst>
          </p:cNvPr>
          <p:cNvSpPr/>
          <p:nvPr/>
        </p:nvSpPr>
        <p:spPr>
          <a:xfrm>
            <a:off x="457200" y="2746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40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rPr>
              <a:t>Réforme des rythmes scolaires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FECE94F0-6BED-36D7-AD44-49588919585D}"/>
              </a:ext>
            </a:extLst>
          </p:cNvPr>
          <p:cNvSpPr/>
          <p:nvPr/>
        </p:nvSpPr>
        <p:spPr>
          <a:xfrm>
            <a:off x="468360" y="2997360"/>
            <a:ext cx="7416720" cy="1323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720" marR="0" lvl="0" indent="-336600" algn="l" rtl="0" hangingPunct="1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38040" algn="l"/>
                <a:tab pos="342720" algn="l"/>
                <a:tab pos="907560" algn="l"/>
                <a:tab pos="1821960" algn="l"/>
                <a:tab pos="2736360" algn="l"/>
                <a:tab pos="3650760" algn="l"/>
                <a:tab pos="4565160" algn="l"/>
                <a:tab pos="5479560" algn="l"/>
                <a:tab pos="6393960" algn="l"/>
                <a:tab pos="7308360" algn="l"/>
                <a:tab pos="8222760" algn="l"/>
                <a:tab pos="9137160" algn="l"/>
                <a:tab pos="10051560" algn="l"/>
                <a:tab pos="10328040" algn="l"/>
                <a:tab pos="10777319" algn="l"/>
                <a:tab pos="10778759" algn="l"/>
                <a:tab pos="10780200" algn="l"/>
                <a:tab pos="10782000" algn="l"/>
              </a:tabLst>
            </a:pPr>
            <a:r>
              <a:rPr lang="fr-FR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	</a:t>
            </a:r>
          </a:p>
          <a:p>
            <a:pPr marL="342720" marR="0" lvl="0" indent="-336600" algn="ctr" rtl="0" hangingPunct="1">
              <a:lnSpc>
                <a:spcPct val="80000"/>
              </a:lnSpc>
              <a:spcBef>
                <a:spcPts val="825"/>
              </a:spcBef>
              <a:spcAft>
                <a:spcPts val="0"/>
              </a:spcAft>
              <a:buNone/>
              <a:tabLst>
                <a:tab pos="338040" algn="l"/>
                <a:tab pos="342720" algn="l"/>
                <a:tab pos="907560" algn="l"/>
                <a:tab pos="1821960" algn="l"/>
                <a:tab pos="2736360" algn="l"/>
                <a:tab pos="3650760" algn="l"/>
                <a:tab pos="4565160" algn="l"/>
                <a:tab pos="5479560" algn="l"/>
                <a:tab pos="6393960" algn="l"/>
                <a:tab pos="7308360" algn="l"/>
                <a:tab pos="8222760" algn="l"/>
                <a:tab pos="9137160" algn="l"/>
                <a:tab pos="10051560" algn="l"/>
                <a:tab pos="10328040" algn="l"/>
                <a:tab pos="10777319" algn="l"/>
                <a:tab pos="10778759" algn="l"/>
                <a:tab pos="10780200" algn="l"/>
                <a:tab pos="10782000" algn="l"/>
              </a:tabLst>
            </a:pPr>
            <a:r>
              <a:rPr lang="fr-FR" sz="2600" b="0" i="0" u="none" strike="noStrike" baseline="0">
                <a:ln>
                  <a:noFill/>
                </a:ln>
                <a:solidFill>
                  <a:srgbClr val="1F497D"/>
                </a:solidFill>
                <a:latin typeface="Arial" pitchFamily="34"/>
                <a:ea typeface="Arial" pitchFamily="2"/>
                <a:cs typeface="Arial" pitchFamily="2"/>
              </a:rPr>
              <a:t>	</a:t>
            </a:r>
            <a:r>
              <a:rPr lang="fr-FR" sz="3300" b="1" i="0" u="none" strike="noStrike" baseline="0">
                <a:ln>
                  <a:noFill/>
                </a:ln>
                <a:solidFill>
                  <a:srgbClr val="E46C0A"/>
                </a:solidFill>
                <a:latin typeface="Arial" pitchFamily="34"/>
                <a:ea typeface="Arial" pitchFamily="2"/>
                <a:cs typeface="Arial" pitchFamily="2"/>
              </a:rPr>
              <a:t>Comment est faite cette mise en place à l’école de la Choinette?</a:t>
            </a:r>
          </a:p>
          <a:p>
            <a:pPr marL="342720" marR="0" lvl="0" indent="-336600" algn="l" rtl="0" hangingPunct="1">
              <a:lnSpc>
                <a:spcPct val="80000"/>
              </a:lnSpc>
              <a:spcBef>
                <a:spcPts val="825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fr-FR" sz="3300" b="1" i="0" u="none" strike="noStrike" baseline="0">
              <a:ln>
                <a:noFill/>
              </a:ln>
              <a:solidFill>
                <a:srgbClr val="E46C0A"/>
              </a:solidFill>
              <a:latin typeface="Arial" pitchFamily="34"/>
              <a:ea typeface="Arial" pitchFamily="2"/>
              <a:cs typeface="Arial" pitchFamily="2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2CDABA2-A6FF-8E92-AFBD-9EEC3008F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656376" y="377345"/>
            <a:ext cx="1281065" cy="6348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7F466689-0F0F-0B1A-873C-6E4B10EA06AD}"/>
              </a:ext>
            </a:extLst>
          </p:cNvPr>
          <p:cNvSpPr/>
          <p:nvPr/>
        </p:nvSpPr>
        <p:spPr>
          <a:xfrm>
            <a:off x="1547640" y="6381720"/>
            <a:ext cx="6120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200" b="0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icrosoft YaHei" pitchFamily="2"/>
              </a:rPr>
              <a:t>La réforme des rythmes scolaires 2022-2023 – Chasné-sur-Illet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64EC1FEC-F30C-97A3-1F08-6CE67FEE8159}"/>
              </a:ext>
            </a:extLst>
          </p:cNvPr>
          <p:cNvSpPr/>
          <p:nvPr/>
        </p:nvSpPr>
        <p:spPr>
          <a:xfrm>
            <a:off x="7885079" y="6381720"/>
            <a:ext cx="76536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75D9BF72-D49D-4E1A-9DCF-A1D1363633DB}" type="slidenum">
              <a:t>7</a:t>
            </a:fld>
            <a:endParaRPr lang="fr-FR" sz="1200" b="0" i="0" u="none" strike="noStrike" baseline="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5E6AC99A-4512-F133-3404-CB3F7987C6C9}"/>
              </a:ext>
            </a:extLst>
          </p:cNvPr>
          <p:cNvSpPr/>
          <p:nvPr/>
        </p:nvSpPr>
        <p:spPr>
          <a:xfrm>
            <a:off x="457200" y="2746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40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rPr>
              <a:t>Les horaires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77A8AC32-5556-7B02-95FD-0AFB14E4B523}"/>
              </a:ext>
            </a:extLst>
          </p:cNvPr>
          <p:cNvSpPr/>
          <p:nvPr/>
        </p:nvSpPr>
        <p:spPr>
          <a:xfrm>
            <a:off x="826920" y="5694480"/>
            <a:ext cx="4392720" cy="681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6760" tIns="43560" rIns="86760" bIns="4356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300" b="1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APC</a:t>
            </a:r>
            <a:r>
              <a:rPr lang="fr-FR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 : Activités pédagogiques complémentaires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300" b="1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TAP</a:t>
            </a:r>
            <a:r>
              <a:rPr lang="fr-FR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 : Temps d’activités périscolaires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AB46DDC-B3BA-87AA-E5A8-0A75767E1D0E}"/>
              </a:ext>
            </a:extLst>
          </p:cNvPr>
          <p:cNvGrpSpPr/>
          <p:nvPr/>
        </p:nvGrpSpPr>
        <p:grpSpPr>
          <a:xfrm>
            <a:off x="466560" y="2117880"/>
            <a:ext cx="8223120" cy="3538080"/>
            <a:chOff x="466560" y="2117880"/>
            <a:chExt cx="8223120" cy="3538080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90476352-1A11-5A68-449D-5534B608E3C0}"/>
                </a:ext>
              </a:extLst>
            </p:cNvPr>
            <p:cNvSpPr/>
            <p:nvPr/>
          </p:nvSpPr>
          <p:spPr>
            <a:xfrm>
              <a:off x="466560" y="2117880"/>
              <a:ext cx="1370159" cy="31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9EDF4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993C935-4071-FA44-4DA8-D77DCADD7A51}"/>
                </a:ext>
              </a:extLst>
            </p:cNvPr>
            <p:cNvSpPr/>
            <p:nvPr/>
          </p:nvSpPr>
          <p:spPr>
            <a:xfrm>
              <a:off x="1836719" y="2117880"/>
              <a:ext cx="1370159" cy="31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8EB4E3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58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4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Lundi</a:t>
              </a: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03CD618-A147-631B-97EE-0098498237F0}"/>
                </a:ext>
              </a:extLst>
            </p:cNvPr>
            <p:cNvSpPr/>
            <p:nvPr/>
          </p:nvSpPr>
          <p:spPr>
            <a:xfrm>
              <a:off x="3207240" y="2117880"/>
              <a:ext cx="1371599" cy="31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8EB4E3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58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4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Mardi</a:t>
              </a: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B5520523-2002-714F-0ABD-9D6E61331F4B}"/>
                </a:ext>
              </a:extLst>
            </p:cNvPr>
            <p:cNvSpPr/>
            <p:nvPr/>
          </p:nvSpPr>
          <p:spPr>
            <a:xfrm>
              <a:off x="4579200" y="2117880"/>
              <a:ext cx="1369800" cy="31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8EB4E3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58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4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Mercredi</a:t>
              </a: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CA7592B-351A-A1D2-4D9E-40EF0844EE7E}"/>
                </a:ext>
              </a:extLst>
            </p:cNvPr>
            <p:cNvSpPr/>
            <p:nvPr/>
          </p:nvSpPr>
          <p:spPr>
            <a:xfrm>
              <a:off x="5949360" y="2117880"/>
              <a:ext cx="1370159" cy="31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8EB4E3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58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4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Jeudi</a:t>
              </a: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284A2984-096F-2F54-E362-3FF5176FE651}"/>
                </a:ext>
              </a:extLst>
            </p:cNvPr>
            <p:cNvSpPr/>
            <p:nvPr/>
          </p:nvSpPr>
          <p:spPr>
            <a:xfrm>
              <a:off x="7319880" y="2117880"/>
              <a:ext cx="1369800" cy="31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8EB4E3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58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4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Vendredi</a:t>
              </a: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65CF1466-35E9-7143-4953-6976A1EAF9ED}"/>
                </a:ext>
              </a:extLst>
            </p:cNvPr>
            <p:cNvSpPr/>
            <p:nvPr/>
          </p:nvSpPr>
          <p:spPr>
            <a:xfrm>
              <a:off x="466560" y="2432160"/>
              <a:ext cx="1370159" cy="498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8EB4E3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58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4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7h00-8h30</a:t>
              </a: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86390789-ABD9-AC11-1A2D-5EAB6152E2C6}"/>
                </a:ext>
              </a:extLst>
            </p:cNvPr>
            <p:cNvSpPr/>
            <p:nvPr/>
          </p:nvSpPr>
          <p:spPr>
            <a:xfrm>
              <a:off x="1836719" y="2432160"/>
              <a:ext cx="6852960" cy="498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CD5B5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58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2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Garderie</a:t>
              </a: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06588CC7-32DD-11E5-9ECE-F275F59C2480}"/>
                </a:ext>
              </a:extLst>
            </p:cNvPr>
            <p:cNvSpPr/>
            <p:nvPr/>
          </p:nvSpPr>
          <p:spPr>
            <a:xfrm>
              <a:off x="466560" y="2930759"/>
              <a:ext cx="1370159" cy="50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8EB4E3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58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4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8h45-12h00</a:t>
              </a: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1C8C4E25-F6DA-B4F0-5929-59ACABFB4FEA}"/>
                </a:ext>
              </a:extLst>
            </p:cNvPr>
            <p:cNvSpPr/>
            <p:nvPr/>
          </p:nvSpPr>
          <p:spPr>
            <a:xfrm>
              <a:off x="1836719" y="2930759"/>
              <a:ext cx="2742119" cy="50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D7E4BD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58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Enseignement</a:t>
              </a: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B7D62323-4C38-5AA6-F21D-BA8CB971B37F}"/>
                </a:ext>
              </a:extLst>
            </p:cNvPr>
            <p:cNvSpPr/>
            <p:nvPr/>
          </p:nvSpPr>
          <p:spPr>
            <a:xfrm>
              <a:off x="4579200" y="2930759"/>
              <a:ext cx="1369800" cy="50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D7E4BD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58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1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Enseignement</a:t>
              </a:r>
            </a:p>
            <a:p>
              <a:pPr marL="0" marR="0" lvl="0" indent="0" algn="ctr" rtl="0" hangingPunct="1">
                <a:lnSpc>
                  <a:spcPct val="59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1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 (fin à 11h45)</a:t>
              </a: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98ED594D-4DB4-CC53-1E5D-7BA183AE5853}"/>
                </a:ext>
              </a:extLst>
            </p:cNvPr>
            <p:cNvSpPr/>
            <p:nvPr/>
          </p:nvSpPr>
          <p:spPr>
            <a:xfrm>
              <a:off x="5949360" y="2930759"/>
              <a:ext cx="2740319" cy="50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D7E4BD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58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1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Enseignement</a:t>
              </a: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74E0EF45-F126-DF7E-E634-C50BC24D68A1}"/>
                </a:ext>
              </a:extLst>
            </p:cNvPr>
            <p:cNvSpPr/>
            <p:nvPr/>
          </p:nvSpPr>
          <p:spPr>
            <a:xfrm>
              <a:off x="466560" y="3430800"/>
              <a:ext cx="1370159" cy="498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8EB4E3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58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4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12h00-13h30</a:t>
              </a: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C8B367E-3797-4561-0989-516130588183}"/>
                </a:ext>
              </a:extLst>
            </p:cNvPr>
            <p:cNvSpPr/>
            <p:nvPr/>
          </p:nvSpPr>
          <p:spPr>
            <a:xfrm>
              <a:off x="1836719" y="3430800"/>
              <a:ext cx="6852960" cy="498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9EDF4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58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Pause méridienne</a:t>
              </a: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CCA7354-1D11-E2C4-4A4F-6B7494CED5B0}"/>
                </a:ext>
              </a:extLst>
            </p:cNvPr>
            <p:cNvSpPr/>
            <p:nvPr/>
          </p:nvSpPr>
          <p:spPr>
            <a:xfrm>
              <a:off x="466560" y="3929760"/>
              <a:ext cx="1370159" cy="50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8EB4E3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58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4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13h30-15h30</a:t>
              </a: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5E59E685-D599-DA38-139E-4F662F2BC1FC}"/>
                </a:ext>
              </a:extLst>
            </p:cNvPr>
            <p:cNvSpPr/>
            <p:nvPr/>
          </p:nvSpPr>
          <p:spPr>
            <a:xfrm>
              <a:off x="1836719" y="3929760"/>
              <a:ext cx="2742119" cy="50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D7E4BD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58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Enseignement</a:t>
              </a: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3C4CE265-6125-03C5-C8F9-28E516F11F5F}"/>
                </a:ext>
              </a:extLst>
            </p:cNvPr>
            <p:cNvSpPr/>
            <p:nvPr/>
          </p:nvSpPr>
          <p:spPr>
            <a:xfrm>
              <a:off x="4579200" y="3929760"/>
              <a:ext cx="1369800" cy="1499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AC090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58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1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Accueil du mercredi après-midi</a:t>
              </a: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33197762-4780-21BD-B2CB-3325325879ED}"/>
                </a:ext>
              </a:extLst>
            </p:cNvPr>
            <p:cNvSpPr/>
            <p:nvPr/>
          </p:nvSpPr>
          <p:spPr>
            <a:xfrm>
              <a:off x="5949360" y="3929760"/>
              <a:ext cx="2740319" cy="50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D7E4BD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58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Enseignement</a:t>
              </a: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71AB311D-E08F-AAF8-6196-4EBB5960EF3D}"/>
                </a:ext>
              </a:extLst>
            </p:cNvPr>
            <p:cNvSpPr/>
            <p:nvPr/>
          </p:nvSpPr>
          <p:spPr>
            <a:xfrm>
              <a:off x="466560" y="4430160"/>
              <a:ext cx="1370159" cy="498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8EB4E3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58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4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15h30-16h30</a:t>
              </a: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3EF9FB01-26FA-3653-EDE7-52A88DACEFA9}"/>
                </a:ext>
              </a:extLst>
            </p:cNvPr>
            <p:cNvSpPr/>
            <p:nvPr/>
          </p:nvSpPr>
          <p:spPr>
            <a:xfrm>
              <a:off x="1836719" y="4430160"/>
              <a:ext cx="1370159" cy="498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B9B8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58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TAP</a:t>
              </a: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D8A6B74F-CFF2-641C-AEBE-D22CE7B943DB}"/>
                </a:ext>
              </a:extLst>
            </p:cNvPr>
            <p:cNvSpPr/>
            <p:nvPr/>
          </p:nvSpPr>
          <p:spPr>
            <a:xfrm>
              <a:off x="3207240" y="4430160"/>
              <a:ext cx="1371599" cy="498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B9B8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58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TAP</a:t>
              </a: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70D3BA0-B6AC-CA01-8F39-671BA2AB8F1D}"/>
                </a:ext>
              </a:extLst>
            </p:cNvPr>
            <p:cNvSpPr/>
            <p:nvPr/>
          </p:nvSpPr>
          <p:spPr>
            <a:xfrm>
              <a:off x="5949360" y="4430160"/>
              <a:ext cx="1370159" cy="498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B9B8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58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APC</a:t>
              </a: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D377CF1C-8EC3-AAD2-378B-54BE86F968F5}"/>
                </a:ext>
              </a:extLst>
            </p:cNvPr>
            <p:cNvSpPr/>
            <p:nvPr/>
          </p:nvSpPr>
          <p:spPr>
            <a:xfrm>
              <a:off x="7319880" y="4430160"/>
              <a:ext cx="1369800" cy="498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B9B8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58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TAP</a:t>
              </a: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EC15D89-203F-62E5-DD18-FFD189750503}"/>
                </a:ext>
              </a:extLst>
            </p:cNvPr>
            <p:cNvSpPr/>
            <p:nvPr/>
          </p:nvSpPr>
          <p:spPr>
            <a:xfrm>
              <a:off x="466560" y="4928760"/>
              <a:ext cx="1370159" cy="50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8EB4E3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58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4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16h30-18h30</a:t>
              </a: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80C44A8A-48D9-91C7-F1B2-51C23A1D8C03}"/>
                </a:ext>
              </a:extLst>
            </p:cNvPr>
            <p:cNvSpPr/>
            <p:nvPr/>
          </p:nvSpPr>
          <p:spPr>
            <a:xfrm>
              <a:off x="1836719" y="4928760"/>
              <a:ext cx="1370159" cy="72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CD5B5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58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2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Accueil périscolaire</a:t>
              </a: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5893BF63-B3EE-1340-D6D7-E6A91CDD01A6}"/>
                </a:ext>
              </a:extLst>
            </p:cNvPr>
            <p:cNvSpPr/>
            <p:nvPr/>
          </p:nvSpPr>
          <p:spPr>
            <a:xfrm>
              <a:off x="3207240" y="4928760"/>
              <a:ext cx="1371599" cy="72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CD5B5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58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2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Accueil périscolaire</a:t>
              </a: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C2507160-AB70-85DD-65BB-047C64391594}"/>
                </a:ext>
              </a:extLst>
            </p:cNvPr>
            <p:cNvSpPr/>
            <p:nvPr/>
          </p:nvSpPr>
          <p:spPr>
            <a:xfrm>
              <a:off x="5949360" y="4928760"/>
              <a:ext cx="1370159" cy="72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CD5B5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58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2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Accueil périscolaire</a:t>
              </a: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BF4ED0F9-F9A5-F48D-6121-7B85B1B8AE3B}"/>
                </a:ext>
              </a:extLst>
            </p:cNvPr>
            <p:cNvSpPr/>
            <p:nvPr/>
          </p:nvSpPr>
          <p:spPr>
            <a:xfrm>
              <a:off x="7319880" y="4928760"/>
              <a:ext cx="1369800" cy="50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CD5B5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58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2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Accueil périscolaire</a:t>
              </a: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9CF54014-9DAE-6E9D-0406-DF44CBAE9538}"/>
                </a:ext>
              </a:extLst>
            </p:cNvPr>
            <p:cNvSpPr/>
            <p:nvPr/>
          </p:nvSpPr>
          <p:spPr>
            <a:xfrm>
              <a:off x="466560" y="5429160"/>
              <a:ext cx="1370159" cy="226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8EB4E3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58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4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18h30-19h00</a:t>
              </a: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08999274-1E7F-A860-E8BF-CAC1991F674D}"/>
                </a:ext>
              </a:extLst>
            </p:cNvPr>
            <p:cNvSpPr/>
            <p:nvPr/>
          </p:nvSpPr>
          <p:spPr>
            <a:xfrm>
              <a:off x="4579200" y="5429160"/>
              <a:ext cx="1369800" cy="226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9EDF4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AB42BA54-4B53-741C-1A26-429B6444E3C1}"/>
                </a:ext>
              </a:extLst>
            </p:cNvPr>
            <p:cNvSpPr/>
            <p:nvPr/>
          </p:nvSpPr>
          <p:spPr>
            <a:xfrm>
              <a:off x="7319880" y="5429160"/>
              <a:ext cx="1369800" cy="226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9EDF4"/>
            </a:solidFill>
            <a:ln>
              <a:noFill/>
              <a:prstDash val="solid"/>
            </a:ln>
          </p:spPr>
          <p:txBody>
            <a:bodyPr vert="horz" wrap="square" lIns="9360" tIns="9360" rIns="936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58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fr-FR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 </a:t>
              </a:r>
            </a:p>
          </p:txBody>
        </p:sp>
        <p:sp>
          <p:nvSpPr>
            <p:cNvPr id="38" name="Connecteur droit 37">
              <a:extLst>
                <a:ext uri="{FF2B5EF4-FFF2-40B4-BE49-F238E27FC236}">
                  <a16:creationId xmlns:a16="http://schemas.microsoft.com/office/drawing/2014/main" id="{17773800-7E59-C276-2347-8E0BF9C82A49}"/>
                </a:ext>
              </a:extLst>
            </p:cNvPr>
            <p:cNvSpPr/>
            <p:nvPr/>
          </p:nvSpPr>
          <p:spPr>
            <a:xfrm>
              <a:off x="466560" y="2117880"/>
              <a:ext cx="1370159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9" name="Connecteur droit 38">
              <a:extLst>
                <a:ext uri="{FF2B5EF4-FFF2-40B4-BE49-F238E27FC236}">
                  <a16:creationId xmlns:a16="http://schemas.microsoft.com/office/drawing/2014/main" id="{3579300D-9145-50B9-B25A-397CC769D3D4}"/>
                </a:ext>
              </a:extLst>
            </p:cNvPr>
            <p:cNvSpPr/>
            <p:nvPr/>
          </p:nvSpPr>
          <p:spPr>
            <a:xfrm>
              <a:off x="1836719" y="2117880"/>
              <a:ext cx="1370161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0" name="Connecteur droit 39">
              <a:extLst>
                <a:ext uri="{FF2B5EF4-FFF2-40B4-BE49-F238E27FC236}">
                  <a16:creationId xmlns:a16="http://schemas.microsoft.com/office/drawing/2014/main" id="{DEEA1468-F718-7D11-ABDD-A74B6D0A62E8}"/>
                </a:ext>
              </a:extLst>
            </p:cNvPr>
            <p:cNvSpPr/>
            <p:nvPr/>
          </p:nvSpPr>
          <p:spPr>
            <a:xfrm>
              <a:off x="3207240" y="2117880"/>
              <a:ext cx="1371600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1" name="Connecteur droit 40">
              <a:extLst>
                <a:ext uri="{FF2B5EF4-FFF2-40B4-BE49-F238E27FC236}">
                  <a16:creationId xmlns:a16="http://schemas.microsoft.com/office/drawing/2014/main" id="{B2F49F10-3020-5EDF-8F3F-F6378DC324A6}"/>
                </a:ext>
              </a:extLst>
            </p:cNvPr>
            <p:cNvSpPr/>
            <p:nvPr/>
          </p:nvSpPr>
          <p:spPr>
            <a:xfrm>
              <a:off x="4579200" y="2117880"/>
              <a:ext cx="1369799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2" name="Connecteur droit 41">
              <a:extLst>
                <a:ext uri="{FF2B5EF4-FFF2-40B4-BE49-F238E27FC236}">
                  <a16:creationId xmlns:a16="http://schemas.microsoft.com/office/drawing/2014/main" id="{6E2CCB28-4DA2-CB6F-B222-7F76F29AF167}"/>
                </a:ext>
              </a:extLst>
            </p:cNvPr>
            <p:cNvSpPr/>
            <p:nvPr/>
          </p:nvSpPr>
          <p:spPr>
            <a:xfrm>
              <a:off x="5949360" y="2117880"/>
              <a:ext cx="1370160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3" name="Connecteur droit 42">
              <a:extLst>
                <a:ext uri="{FF2B5EF4-FFF2-40B4-BE49-F238E27FC236}">
                  <a16:creationId xmlns:a16="http://schemas.microsoft.com/office/drawing/2014/main" id="{DFB32632-4785-E3F8-4DD7-26B37451059D}"/>
                </a:ext>
              </a:extLst>
            </p:cNvPr>
            <p:cNvSpPr/>
            <p:nvPr/>
          </p:nvSpPr>
          <p:spPr>
            <a:xfrm>
              <a:off x="7319880" y="2117880"/>
              <a:ext cx="1369800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4" name="Connecteur droit 43">
              <a:extLst>
                <a:ext uri="{FF2B5EF4-FFF2-40B4-BE49-F238E27FC236}">
                  <a16:creationId xmlns:a16="http://schemas.microsoft.com/office/drawing/2014/main" id="{181DF1A0-D324-2BD4-C536-D1A9E966E60A}"/>
                </a:ext>
              </a:extLst>
            </p:cNvPr>
            <p:cNvSpPr/>
            <p:nvPr/>
          </p:nvSpPr>
          <p:spPr>
            <a:xfrm>
              <a:off x="466560" y="2432160"/>
              <a:ext cx="1370159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5" name="Connecteur droit 44">
              <a:extLst>
                <a:ext uri="{FF2B5EF4-FFF2-40B4-BE49-F238E27FC236}">
                  <a16:creationId xmlns:a16="http://schemas.microsoft.com/office/drawing/2014/main" id="{781AC9CF-67A1-9DC1-89B2-8BFC1A3C31B4}"/>
                </a:ext>
              </a:extLst>
            </p:cNvPr>
            <p:cNvSpPr/>
            <p:nvPr/>
          </p:nvSpPr>
          <p:spPr>
            <a:xfrm>
              <a:off x="1836719" y="2432160"/>
              <a:ext cx="6852961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6" name="Connecteur droit 45">
              <a:extLst>
                <a:ext uri="{FF2B5EF4-FFF2-40B4-BE49-F238E27FC236}">
                  <a16:creationId xmlns:a16="http://schemas.microsoft.com/office/drawing/2014/main" id="{BBBAB126-1AC2-A810-109B-A49777E10056}"/>
                </a:ext>
              </a:extLst>
            </p:cNvPr>
            <p:cNvSpPr/>
            <p:nvPr/>
          </p:nvSpPr>
          <p:spPr>
            <a:xfrm>
              <a:off x="3207240" y="2432160"/>
              <a:ext cx="1371600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7" name="Connecteur droit 46">
              <a:extLst>
                <a:ext uri="{FF2B5EF4-FFF2-40B4-BE49-F238E27FC236}">
                  <a16:creationId xmlns:a16="http://schemas.microsoft.com/office/drawing/2014/main" id="{3CAE0913-EEF4-73EE-36C9-31017FBE4BAE}"/>
                </a:ext>
              </a:extLst>
            </p:cNvPr>
            <p:cNvSpPr/>
            <p:nvPr/>
          </p:nvSpPr>
          <p:spPr>
            <a:xfrm>
              <a:off x="4579200" y="2432160"/>
              <a:ext cx="1369799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8" name="Connecteur droit 47">
              <a:extLst>
                <a:ext uri="{FF2B5EF4-FFF2-40B4-BE49-F238E27FC236}">
                  <a16:creationId xmlns:a16="http://schemas.microsoft.com/office/drawing/2014/main" id="{50CFF27C-B9C1-6C0B-BB32-87A57D9F4494}"/>
                </a:ext>
              </a:extLst>
            </p:cNvPr>
            <p:cNvSpPr/>
            <p:nvPr/>
          </p:nvSpPr>
          <p:spPr>
            <a:xfrm>
              <a:off x="5949360" y="2432160"/>
              <a:ext cx="1370160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9" name="Connecteur droit 48">
              <a:extLst>
                <a:ext uri="{FF2B5EF4-FFF2-40B4-BE49-F238E27FC236}">
                  <a16:creationId xmlns:a16="http://schemas.microsoft.com/office/drawing/2014/main" id="{AA7B05EA-B9C1-8A26-A3A8-64BC1A1D8CD4}"/>
                </a:ext>
              </a:extLst>
            </p:cNvPr>
            <p:cNvSpPr/>
            <p:nvPr/>
          </p:nvSpPr>
          <p:spPr>
            <a:xfrm>
              <a:off x="7319880" y="2432160"/>
              <a:ext cx="1369800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0" name="Connecteur droit 49">
              <a:extLst>
                <a:ext uri="{FF2B5EF4-FFF2-40B4-BE49-F238E27FC236}">
                  <a16:creationId xmlns:a16="http://schemas.microsoft.com/office/drawing/2014/main" id="{01DA7996-86F3-4C35-FA25-A7CB42D02771}"/>
                </a:ext>
              </a:extLst>
            </p:cNvPr>
            <p:cNvSpPr/>
            <p:nvPr/>
          </p:nvSpPr>
          <p:spPr>
            <a:xfrm>
              <a:off x="466560" y="2930759"/>
              <a:ext cx="1370159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1" name="Connecteur droit 50">
              <a:extLst>
                <a:ext uri="{FF2B5EF4-FFF2-40B4-BE49-F238E27FC236}">
                  <a16:creationId xmlns:a16="http://schemas.microsoft.com/office/drawing/2014/main" id="{B669329D-CA7F-FD95-C23D-8258C33F8BC2}"/>
                </a:ext>
              </a:extLst>
            </p:cNvPr>
            <p:cNvSpPr/>
            <p:nvPr/>
          </p:nvSpPr>
          <p:spPr>
            <a:xfrm>
              <a:off x="1836719" y="2930759"/>
              <a:ext cx="2742121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2" name="Connecteur droit 51">
              <a:extLst>
                <a:ext uri="{FF2B5EF4-FFF2-40B4-BE49-F238E27FC236}">
                  <a16:creationId xmlns:a16="http://schemas.microsoft.com/office/drawing/2014/main" id="{B0C26BE7-E17F-211F-AFA6-97D5009CE533}"/>
                </a:ext>
              </a:extLst>
            </p:cNvPr>
            <p:cNvSpPr/>
            <p:nvPr/>
          </p:nvSpPr>
          <p:spPr>
            <a:xfrm>
              <a:off x="4579200" y="2930759"/>
              <a:ext cx="1369799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3" name="Connecteur droit 52">
              <a:extLst>
                <a:ext uri="{FF2B5EF4-FFF2-40B4-BE49-F238E27FC236}">
                  <a16:creationId xmlns:a16="http://schemas.microsoft.com/office/drawing/2014/main" id="{A7F5FE51-B8AE-A786-3D42-E566CDF7DD02}"/>
                </a:ext>
              </a:extLst>
            </p:cNvPr>
            <p:cNvSpPr/>
            <p:nvPr/>
          </p:nvSpPr>
          <p:spPr>
            <a:xfrm>
              <a:off x="5949360" y="2930759"/>
              <a:ext cx="2740320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4" name="Connecteur droit 53">
              <a:extLst>
                <a:ext uri="{FF2B5EF4-FFF2-40B4-BE49-F238E27FC236}">
                  <a16:creationId xmlns:a16="http://schemas.microsoft.com/office/drawing/2014/main" id="{6A2AF79B-AB7F-0690-FDFC-1ED6ABB33F63}"/>
                </a:ext>
              </a:extLst>
            </p:cNvPr>
            <p:cNvSpPr/>
            <p:nvPr/>
          </p:nvSpPr>
          <p:spPr>
            <a:xfrm>
              <a:off x="466560" y="3430800"/>
              <a:ext cx="1370159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5" name="Connecteur droit 54">
              <a:extLst>
                <a:ext uri="{FF2B5EF4-FFF2-40B4-BE49-F238E27FC236}">
                  <a16:creationId xmlns:a16="http://schemas.microsoft.com/office/drawing/2014/main" id="{D490B999-D6EE-4340-8D25-619E456115D4}"/>
                </a:ext>
              </a:extLst>
            </p:cNvPr>
            <p:cNvSpPr/>
            <p:nvPr/>
          </p:nvSpPr>
          <p:spPr>
            <a:xfrm>
              <a:off x="1836719" y="3430800"/>
              <a:ext cx="6852961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6" name="Connecteur droit 55">
              <a:extLst>
                <a:ext uri="{FF2B5EF4-FFF2-40B4-BE49-F238E27FC236}">
                  <a16:creationId xmlns:a16="http://schemas.microsoft.com/office/drawing/2014/main" id="{CED2C9C0-4AEF-8638-D031-DDC5FFDC2974}"/>
                </a:ext>
              </a:extLst>
            </p:cNvPr>
            <p:cNvSpPr/>
            <p:nvPr/>
          </p:nvSpPr>
          <p:spPr>
            <a:xfrm>
              <a:off x="4579200" y="3430800"/>
              <a:ext cx="1369799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7" name="Connecteur droit 56">
              <a:extLst>
                <a:ext uri="{FF2B5EF4-FFF2-40B4-BE49-F238E27FC236}">
                  <a16:creationId xmlns:a16="http://schemas.microsoft.com/office/drawing/2014/main" id="{61D978C9-3310-F91A-26E6-45C6446B8797}"/>
                </a:ext>
              </a:extLst>
            </p:cNvPr>
            <p:cNvSpPr/>
            <p:nvPr/>
          </p:nvSpPr>
          <p:spPr>
            <a:xfrm>
              <a:off x="5949360" y="3430800"/>
              <a:ext cx="2740320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8" name="Connecteur droit 57">
              <a:extLst>
                <a:ext uri="{FF2B5EF4-FFF2-40B4-BE49-F238E27FC236}">
                  <a16:creationId xmlns:a16="http://schemas.microsoft.com/office/drawing/2014/main" id="{16837677-1FFD-0552-CE43-6C71C222347E}"/>
                </a:ext>
              </a:extLst>
            </p:cNvPr>
            <p:cNvSpPr/>
            <p:nvPr/>
          </p:nvSpPr>
          <p:spPr>
            <a:xfrm>
              <a:off x="466560" y="3929760"/>
              <a:ext cx="1370159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9" name="Connecteur droit 58">
              <a:extLst>
                <a:ext uri="{FF2B5EF4-FFF2-40B4-BE49-F238E27FC236}">
                  <a16:creationId xmlns:a16="http://schemas.microsoft.com/office/drawing/2014/main" id="{EEF4BD37-2409-199E-EB5A-662E43CE0A77}"/>
                </a:ext>
              </a:extLst>
            </p:cNvPr>
            <p:cNvSpPr/>
            <p:nvPr/>
          </p:nvSpPr>
          <p:spPr>
            <a:xfrm>
              <a:off x="1836719" y="3929760"/>
              <a:ext cx="2742121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0" name="Connecteur droit 59">
              <a:extLst>
                <a:ext uri="{FF2B5EF4-FFF2-40B4-BE49-F238E27FC236}">
                  <a16:creationId xmlns:a16="http://schemas.microsoft.com/office/drawing/2014/main" id="{3E2F8C1C-F02D-0445-F100-A38B3F9A1449}"/>
                </a:ext>
              </a:extLst>
            </p:cNvPr>
            <p:cNvSpPr/>
            <p:nvPr/>
          </p:nvSpPr>
          <p:spPr>
            <a:xfrm>
              <a:off x="4579200" y="3929760"/>
              <a:ext cx="1369799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1" name="Connecteur droit 60">
              <a:extLst>
                <a:ext uri="{FF2B5EF4-FFF2-40B4-BE49-F238E27FC236}">
                  <a16:creationId xmlns:a16="http://schemas.microsoft.com/office/drawing/2014/main" id="{292890B6-F0C9-3C6F-8771-688F9563CB38}"/>
                </a:ext>
              </a:extLst>
            </p:cNvPr>
            <p:cNvSpPr/>
            <p:nvPr/>
          </p:nvSpPr>
          <p:spPr>
            <a:xfrm>
              <a:off x="5949360" y="3929760"/>
              <a:ext cx="2740320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2" name="Connecteur droit 61">
              <a:extLst>
                <a:ext uri="{FF2B5EF4-FFF2-40B4-BE49-F238E27FC236}">
                  <a16:creationId xmlns:a16="http://schemas.microsoft.com/office/drawing/2014/main" id="{8855E29F-2B02-93E0-BA13-B9DABF098786}"/>
                </a:ext>
              </a:extLst>
            </p:cNvPr>
            <p:cNvSpPr/>
            <p:nvPr/>
          </p:nvSpPr>
          <p:spPr>
            <a:xfrm>
              <a:off x="466560" y="4430160"/>
              <a:ext cx="1370159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3" name="Connecteur droit 62">
              <a:extLst>
                <a:ext uri="{FF2B5EF4-FFF2-40B4-BE49-F238E27FC236}">
                  <a16:creationId xmlns:a16="http://schemas.microsoft.com/office/drawing/2014/main" id="{DE03BE15-5A20-58E4-975D-987BC5C9D00B}"/>
                </a:ext>
              </a:extLst>
            </p:cNvPr>
            <p:cNvSpPr/>
            <p:nvPr/>
          </p:nvSpPr>
          <p:spPr>
            <a:xfrm>
              <a:off x="1836719" y="4430160"/>
              <a:ext cx="1370161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4" name="Connecteur droit 63">
              <a:extLst>
                <a:ext uri="{FF2B5EF4-FFF2-40B4-BE49-F238E27FC236}">
                  <a16:creationId xmlns:a16="http://schemas.microsoft.com/office/drawing/2014/main" id="{28EF2A68-66A8-C0A4-8C13-CFA5E00B071A}"/>
                </a:ext>
              </a:extLst>
            </p:cNvPr>
            <p:cNvSpPr/>
            <p:nvPr/>
          </p:nvSpPr>
          <p:spPr>
            <a:xfrm>
              <a:off x="3207240" y="4430160"/>
              <a:ext cx="1371600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5" name="Connecteur droit 64">
              <a:extLst>
                <a:ext uri="{FF2B5EF4-FFF2-40B4-BE49-F238E27FC236}">
                  <a16:creationId xmlns:a16="http://schemas.microsoft.com/office/drawing/2014/main" id="{8ABB54D3-2ADA-B7A1-AAAC-5E4EA273A29D}"/>
                </a:ext>
              </a:extLst>
            </p:cNvPr>
            <p:cNvSpPr/>
            <p:nvPr/>
          </p:nvSpPr>
          <p:spPr>
            <a:xfrm>
              <a:off x="5949360" y="4430160"/>
              <a:ext cx="1370160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6" name="Connecteur droit 65">
              <a:extLst>
                <a:ext uri="{FF2B5EF4-FFF2-40B4-BE49-F238E27FC236}">
                  <a16:creationId xmlns:a16="http://schemas.microsoft.com/office/drawing/2014/main" id="{3430BF8A-5D01-01BC-79FF-9BAE1F7615ED}"/>
                </a:ext>
              </a:extLst>
            </p:cNvPr>
            <p:cNvSpPr/>
            <p:nvPr/>
          </p:nvSpPr>
          <p:spPr>
            <a:xfrm>
              <a:off x="7319880" y="4430160"/>
              <a:ext cx="1369800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7" name="Connecteur droit 66">
              <a:extLst>
                <a:ext uri="{FF2B5EF4-FFF2-40B4-BE49-F238E27FC236}">
                  <a16:creationId xmlns:a16="http://schemas.microsoft.com/office/drawing/2014/main" id="{952E165D-27BB-B542-FFDD-7B31E8CB0F40}"/>
                </a:ext>
              </a:extLst>
            </p:cNvPr>
            <p:cNvSpPr/>
            <p:nvPr/>
          </p:nvSpPr>
          <p:spPr>
            <a:xfrm>
              <a:off x="466560" y="4928760"/>
              <a:ext cx="1370159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8" name="Connecteur droit 67">
              <a:extLst>
                <a:ext uri="{FF2B5EF4-FFF2-40B4-BE49-F238E27FC236}">
                  <a16:creationId xmlns:a16="http://schemas.microsoft.com/office/drawing/2014/main" id="{4489B50D-8A51-DB6B-F9AB-4977B350E5A1}"/>
                </a:ext>
              </a:extLst>
            </p:cNvPr>
            <p:cNvSpPr/>
            <p:nvPr/>
          </p:nvSpPr>
          <p:spPr>
            <a:xfrm>
              <a:off x="1836719" y="4928760"/>
              <a:ext cx="1370161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9" name="Connecteur droit 68">
              <a:extLst>
                <a:ext uri="{FF2B5EF4-FFF2-40B4-BE49-F238E27FC236}">
                  <a16:creationId xmlns:a16="http://schemas.microsoft.com/office/drawing/2014/main" id="{80084BB5-7CCC-6A63-98FF-5ACB351E30A0}"/>
                </a:ext>
              </a:extLst>
            </p:cNvPr>
            <p:cNvSpPr/>
            <p:nvPr/>
          </p:nvSpPr>
          <p:spPr>
            <a:xfrm>
              <a:off x="3207240" y="4928760"/>
              <a:ext cx="1371600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0" name="Connecteur droit 69">
              <a:extLst>
                <a:ext uri="{FF2B5EF4-FFF2-40B4-BE49-F238E27FC236}">
                  <a16:creationId xmlns:a16="http://schemas.microsoft.com/office/drawing/2014/main" id="{1E31AA0A-D68C-9162-61DE-F487A56AC6AA}"/>
                </a:ext>
              </a:extLst>
            </p:cNvPr>
            <p:cNvSpPr/>
            <p:nvPr/>
          </p:nvSpPr>
          <p:spPr>
            <a:xfrm>
              <a:off x="5949360" y="4928760"/>
              <a:ext cx="1370160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1" name="Connecteur droit 70">
              <a:extLst>
                <a:ext uri="{FF2B5EF4-FFF2-40B4-BE49-F238E27FC236}">
                  <a16:creationId xmlns:a16="http://schemas.microsoft.com/office/drawing/2014/main" id="{61DD4B77-4846-4CE5-10C1-745485B64C8C}"/>
                </a:ext>
              </a:extLst>
            </p:cNvPr>
            <p:cNvSpPr/>
            <p:nvPr/>
          </p:nvSpPr>
          <p:spPr>
            <a:xfrm>
              <a:off x="7319880" y="4928760"/>
              <a:ext cx="1369800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2" name="Connecteur droit 71">
              <a:extLst>
                <a:ext uri="{FF2B5EF4-FFF2-40B4-BE49-F238E27FC236}">
                  <a16:creationId xmlns:a16="http://schemas.microsoft.com/office/drawing/2014/main" id="{E21EC2AE-0E35-D02D-FDF0-653708418010}"/>
                </a:ext>
              </a:extLst>
            </p:cNvPr>
            <p:cNvSpPr/>
            <p:nvPr/>
          </p:nvSpPr>
          <p:spPr>
            <a:xfrm>
              <a:off x="466560" y="5429160"/>
              <a:ext cx="1370159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3" name="Connecteur droit 72">
              <a:extLst>
                <a:ext uri="{FF2B5EF4-FFF2-40B4-BE49-F238E27FC236}">
                  <a16:creationId xmlns:a16="http://schemas.microsoft.com/office/drawing/2014/main" id="{9E9FDAFE-7E7E-E8BE-D9B7-CE8FD99919C5}"/>
                </a:ext>
              </a:extLst>
            </p:cNvPr>
            <p:cNvSpPr/>
            <p:nvPr/>
          </p:nvSpPr>
          <p:spPr>
            <a:xfrm>
              <a:off x="4579200" y="5429160"/>
              <a:ext cx="1369799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4" name="Connecteur droit 73">
              <a:extLst>
                <a:ext uri="{FF2B5EF4-FFF2-40B4-BE49-F238E27FC236}">
                  <a16:creationId xmlns:a16="http://schemas.microsoft.com/office/drawing/2014/main" id="{816C7755-5D1F-ABBD-11DD-18D3D177C705}"/>
                </a:ext>
              </a:extLst>
            </p:cNvPr>
            <p:cNvSpPr/>
            <p:nvPr/>
          </p:nvSpPr>
          <p:spPr>
            <a:xfrm>
              <a:off x="7319880" y="5429160"/>
              <a:ext cx="1369800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5" name="Connecteur droit 74">
              <a:extLst>
                <a:ext uri="{FF2B5EF4-FFF2-40B4-BE49-F238E27FC236}">
                  <a16:creationId xmlns:a16="http://schemas.microsoft.com/office/drawing/2014/main" id="{9019B18D-989E-33F5-92F6-C7ED472AF4FF}"/>
                </a:ext>
              </a:extLst>
            </p:cNvPr>
            <p:cNvSpPr/>
            <p:nvPr/>
          </p:nvSpPr>
          <p:spPr>
            <a:xfrm>
              <a:off x="466560" y="5655959"/>
              <a:ext cx="1370159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6" name="Connecteur droit 75">
              <a:extLst>
                <a:ext uri="{FF2B5EF4-FFF2-40B4-BE49-F238E27FC236}">
                  <a16:creationId xmlns:a16="http://schemas.microsoft.com/office/drawing/2014/main" id="{306709E0-7AD1-16EE-9606-AF8E150697CF}"/>
                </a:ext>
              </a:extLst>
            </p:cNvPr>
            <p:cNvSpPr/>
            <p:nvPr/>
          </p:nvSpPr>
          <p:spPr>
            <a:xfrm>
              <a:off x="1836719" y="5655959"/>
              <a:ext cx="1370161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7" name="Connecteur droit 76">
              <a:extLst>
                <a:ext uri="{FF2B5EF4-FFF2-40B4-BE49-F238E27FC236}">
                  <a16:creationId xmlns:a16="http://schemas.microsoft.com/office/drawing/2014/main" id="{4CC603C6-1BC0-37E5-0A3E-113309AB3D69}"/>
                </a:ext>
              </a:extLst>
            </p:cNvPr>
            <p:cNvSpPr/>
            <p:nvPr/>
          </p:nvSpPr>
          <p:spPr>
            <a:xfrm>
              <a:off x="3207240" y="5655959"/>
              <a:ext cx="1371600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8" name="Connecteur droit 77">
              <a:extLst>
                <a:ext uri="{FF2B5EF4-FFF2-40B4-BE49-F238E27FC236}">
                  <a16:creationId xmlns:a16="http://schemas.microsoft.com/office/drawing/2014/main" id="{F3CE11EA-7A0C-0C6B-7B1B-2CE56FD640EE}"/>
                </a:ext>
              </a:extLst>
            </p:cNvPr>
            <p:cNvSpPr/>
            <p:nvPr/>
          </p:nvSpPr>
          <p:spPr>
            <a:xfrm>
              <a:off x="4579200" y="5655959"/>
              <a:ext cx="1369799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9" name="Connecteur droit 78">
              <a:extLst>
                <a:ext uri="{FF2B5EF4-FFF2-40B4-BE49-F238E27FC236}">
                  <a16:creationId xmlns:a16="http://schemas.microsoft.com/office/drawing/2014/main" id="{0054ED7A-7682-67CE-93C4-75F466AB22EE}"/>
                </a:ext>
              </a:extLst>
            </p:cNvPr>
            <p:cNvSpPr/>
            <p:nvPr/>
          </p:nvSpPr>
          <p:spPr>
            <a:xfrm>
              <a:off x="5949360" y="5655959"/>
              <a:ext cx="1370160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0" name="Connecteur droit 79">
              <a:extLst>
                <a:ext uri="{FF2B5EF4-FFF2-40B4-BE49-F238E27FC236}">
                  <a16:creationId xmlns:a16="http://schemas.microsoft.com/office/drawing/2014/main" id="{733D67D8-172C-7C18-87F4-EC64476EE343}"/>
                </a:ext>
              </a:extLst>
            </p:cNvPr>
            <p:cNvSpPr/>
            <p:nvPr/>
          </p:nvSpPr>
          <p:spPr>
            <a:xfrm>
              <a:off x="7319880" y="5655959"/>
              <a:ext cx="1369800" cy="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1" name="Connecteur droit 80">
              <a:extLst>
                <a:ext uri="{FF2B5EF4-FFF2-40B4-BE49-F238E27FC236}">
                  <a16:creationId xmlns:a16="http://schemas.microsoft.com/office/drawing/2014/main" id="{FEA4585B-23AB-BADD-F99B-5E7121F1C748}"/>
                </a:ext>
              </a:extLst>
            </p:cNvPr>
            <p:cNvSpPr/>
            <p:nvPr/>
          </p:nvSpPr>
          <p:spPr>
            <a:xfrm>
              <a:off x="466560" y="2117880"/>
              <a:ext cx="0" cy="31428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2" name="Connecteur droit 81">
              <a:extLst>
                <a:ext uri="{FF2B5EF4-FFF2-40B4-BE49-F238E27FC236}">
                  <a16:creationId xmlns:a16="http://schemas.microsoft.com/office/drawing/2014/main" id="{D9B360A1-0391-0A22-D409-E165F9DD4ED3}"/>
                </a:ext>
              </a:extLst>
            </p:cNvPr>
            <p:cNvSpPr/>
            <p:nvPr/>
          </p:nvSpPr>
          <p:spPr>
            <a:xfrm>
              <a:off x="466560" y="2432160"/>
              <a:ext cx="0" cy="498239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3" name="Connecteur droit 82">
              <a:extLst>
                <a:ext uri="{FF2B5EF4-FFF2-40B4-BE49-F238E27FC236}">
                  <a16:creationId xmlns:a16="http://schemas.microsoft.com/office/drawing/2014/main" id="{1DA600F1-AF0E-B8F9-469E-421632B03338}"/>
                </a:ext>
              </a:extLst>
            </p:cNvPr>
            <p:cNvSpPr/>
            <p:nvPr/>
          </p:nvSpPr>
          <p:spPr>
            <a:xfrm>
              <a:off x="466560" y="2930759"/>
              <a:ext cx="0" cy="500041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4" name="Connecteur droit 83">
              <a:extLst>
                <a:ext uri="{FF2B5EF4-FFF2-40B4-BE49-F238E27FC236}">
                  <a16:creationId xmlns:a16="http://schemas.microsoft.com/office/drawing/2014/main" id="{DF09CD6C-CA80-29D6-13FA-699E372F23DF}"/>
                </a:ext>
              </a:extLst>
            </p:cNvPr>
            <p:cNvSpPr/>
            <p:nvPr/>
          </p:nvSpPr>
          <p:spPr>
            <a:xfrm>
              <a:off x="466560" y="3430800"/>
              <a:ext cx="0" cy="49860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5" name="Connecteur droit 84">
              <a:extLst>
                <a:ext uri="{FF2B5EF4-FFF2-40B4-BE49-F238E27FC236}">
                  <a16:creationId xmlns:a16="http://schemas.microsoft.com/office/drawing/2014/main" id="{12D366E5-4CE7-280E-0D89-40B0C2BF8BC1}"/>
                </a:ext>
              </a:extLst>
            </p:cNvPr>
            <p:cNvSpPr/>
            <p:nvPr/>
          </p:nvSpPr>
          <p:spPr>
            <a:xfrm>
              <a:off x="466560" y="3929760"/>
              <a:ext cx="0" cy="50004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6" name="Connecteur droit 85">
              <a:extLst>
                <a:ext uri="{FF2B5EF4-FFF2-40B4-BE49-F238E27FC236}">
                  <a16:creationId xmlns:a16="http://schemas.microsoft.com/office/drawing/2014/main" id="{C1A83D12-8EFD-2BF6-A59C-C8D037211314}"/>
                </a:ext>
              </a:extLst>
            </p:cNvPr>
            <p:cNvSpPr/>
            <p:nvPr/>
          </p:nvSpPr>
          <p:spPr>
            <a:xfrm>
              <a:off x="466560" y="4430160"/>
              <a:ext cx="0" cy="49860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7" name="Connecteur droit 86">
              <a:extLst>
                <a:ext uri="{FF2B5EF4-FFF2-40B4-BE49-F238E27FC236}">
                  <a16:creationId xmlns:a16="http://schemas.microsoft.com/office/drawing/2014/main" id="{79C3D3FF-1CC3-EF2C-2555-AAF3589CAF61}"/>
                </a:ext>
              </a:extLst>
            </p:cNvPr>
            <p:cNvSpPr/>
            <p:nvPr/>
          </p:nvSpPr>
          <p:spPr>
            <a:xfrm>
              <a:off x="466560" y="4928760"/>
              <a:ext cx="0" cy="50004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8" name="Connecteur droit 87">
              <a:extLst>
                <a:ext uri="{FF2B5EF4-FFF2-40B4-BE49-F238E27FC236}">
                  <a16:creationId xmlns:a16="http://schemas.microsoft.com/office/drawing/2014/main" id="{E34DF569-D982-26E0-10AB-3C1A9085CD30}"/>
                </a:ext>
              </a:extLst>
            </p:cNvPr>
            <p:cNvSpPr/>
            <p:nvPr/>
          </p:nvSpPr>
          <p:spPr>
            <a:xfrm>
              <a:off x="466560" y="5429160"/>
              <a:ext cx="0" cy="226799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9" name="Connecteur droit 88">
              <a:extLst>
                <a:ext uri="{FF2B5EF4-FFF2-40B4-BE49-F238E27FC236}">
                  <a16:creationId xmlns:a16="http://schemas.microsoft.com/office/drawing/2014/main" id="{EBBA8D0C-C7B7-3F35-93C8-153EDF4F3D8F}"/>
                </a:ext>
              </a:extLst>
            </p:cNvPr>
            <p:cNvSpPr/>
            <p:nvPr/>
          </p:nvSpPr>
          <p:spPr>
            <a:xfrm>
              <a:off x="1836719" y="2117880"/>
              <a:ext cx="0" cy="31428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90" name="Connecteur droit 89">
              <a:extLst>
                <a:ext uri="{FF2B5EF4-FFF2-40B4-BE49-F238E27FC236}">
                  <a16:creationId xmlns:a16="http://schemas.microsoft.com/office/drawing/2014/main" id="{CC8AA898-29E3-99E2-E23B-59778D5236C2}"/>
                </a:ext>
              </a:extLst>
            </p:cNvPr>
            <p:cNvSpPr/>
            <p:nvPr/>
          </p:nvSpPr>
          <p:spPr>
            <a:xfrm>
              <a:off x="1836719" y="2432160"/>
              <a:ext cx="0" cy="498239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91" name="Connecteur droit 90">
              <a:extLst>
                <a:ext uri="{FF2B5EF4-FFF2-40B4-BE49-F238E27FC236}">
                  <a16:creationId xmlns:a16="http://schemas.microsoft.com/office/drawing/2014/main" id="{BE0E3C0E-335D-BBA3-9372-AD53F1DFF181}"/>
                </a:ext>
              </a:extLst>
            </p:cNvPr>
            <p:cNvSpPr/>
            <p:nvPr/>
          </p:nvSpPr>
          <p:spPr>
            <a:xfrm>
              <a:off x="1836719" y="2930759"/>
              <a:ext cx="0" cy="500041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92" name="Connecteur droit 91">
              <a:extLst>
                <a:ext uri="{FF2B5EF4-FFF2-40B4-BE49-F238E27FC236}">
                  <a16:creationId xmlns:a16="http://schemas.microsoft.com/office/drawing/2014/main" id="{D7618A84-6153-48BF-C4EB-49232553B339}"/>
                </a:ext>
              </a:extLst>
            </p:cNvPr>
            <p:cNvSpPr/>
            <p:nvPr/>
          </p:nvSpPr>
          <p:spPr>
            <a:xfrm>
              <a:off x="1836719" y="3430800"/>
              <a:ext cx="0" cy="49860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93" name="Connecteur droit 92">
              <a:extLst>
                <a:ext uri="{FF2B5EF4-FFF2-40B4-BE49-F238E27FC236}">
                  <a16:creationId xmlns:a16="http://schemas.microsoft.com/office/drawing/2014/main" id="{C58EF109-786A-A68B-2DC6-911B678B4DE7}"/>
                </a:ext>
              </a:extLst>
            </p:cNvPr>
            <p:cNvSpPr/>
            <p:nvPr/>
          </p:nvSpPr>
          <p:spPr>
            <a:xfrm>
              <a:off x="1836719" y="3929760"/>
              <a:ext cx="0" cy="50004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94" name="Connecteur droit 93">
              <a:extLst>
                <a:ext uri="{FF2B5EF4-FFF2-40B4-BE49-F238E27FC236}">
                  <a16:creationId xmlns:a16="http://schemas.microsoft.com/office/drawing/2014/main" id="{83CFF34D-BAC4-442B-1850-69393E31DFA5}"/>
                </a:ext>
              </a:extLst>
            </p:cNvPr>
            <p:cNvSpPr/>
            <p:nvPr/>
          </p:nvSpPr>
          <p:spPr>
            <a:xfrm>
              <a:off x="1836719" y="4430160"/>
              <a:ext cx="0" cy="49860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95" name="Connecteur droit 94">
              <a:extLst>
                <a:ext uri="{FF2B5EF4-FFF2-40B4-BE49-F238E27FC236}">
                  <a16:creationId xmlns:a16="http://schemas.microsoft.com/office/drawing/2014/main" id="{323A22B5-559E-0A2F-3407-B760B13890F2}"/>
                </a:ext>
              </a:extLst>
            </p:cNvPr>
            <p:cNvSpPr/>
            <p:nvPr/>
          </p:nvSpPr>
          <p:spPr>
            <a:xfrm>
              <a:off x="1836719" y="4928760"/>
              <a:ext cx="0" cy="727199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96" name="Connecteur droit 95">
              <a:extLst>
                <a:ext uri="{FF2B5EF4-FFF2-40B4-BE49-F238E27FC236}">
                  <a16:creationId xmlns:a16="http://schemas.microsoft.com/office/drawing/2014/main" id="{E62B8CB2-6F65-5738-FEA7-60CA4C596E97}"/>
                </a:ext>
              </a:extLst>
            </p:cNvPr>
            <p:cNvSpPr/>
            <p:nvPr/>
          </p:nvSpPr>
          <p:spPr>
            <a:xfrm>
              <a:off x="1836719" y="5429160"/>
              <a:ext cx="0" cy="226799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97" name="Connecteur droit 96">
              <a:extLst>
                <a:ext uri="{FF2B5EF4-FFF2-40B4-BE49-F238E27FC236}">
                  <a16:creationId xmlns:a16="http://schemas.microsoft.com/office/drawing/2014/main" id="{2B54F383-F5FC-9D5F-4C54-9D3638CEEC43}"/>
                </a:ext>
              </a:extLst>
            </p:cNvPr>
            <p:cNvSpPr/>
            <p:nvPr/>
          </p:nvSpPr>
          <p:spPr>
            <a:xfrm>
              <a:off x="3207240" y="2117880"/>
              <a:ext cx="0" cy="31428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98" name="Connecteur droit 97">
              <a:extLst>
                <a:ext uri="{FF2B5EF4-FFF2-40B4-BE49-F238E27FC236}">
                  <a16:creationId xmlns:a16="http://schemas.microsoft.com/office/drawing/2014/main" id="{C1870807-0392-F464-8142-855D2B360E05}"/>
                </a:ext>
              </a:extLst>
            </p:cNvPr>
            <p:cNvSpPr/>
            <p:nvPr/>
          </p:nvSpPr>
          <p:spPr>
            <a:xfrm>
              <a:off x="3207240" y="4430160"/>
              <a:ext cx="0" cy="49860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99" name="Connecteur droit 98">
              <a:extLst>
                <a:ext uri="{FF2B5EF4-FFF2-40B4-BE49-F238E27FC236}">
                  <a16:creationId xmlns:a16="http://schemas.microsoft.com/office/drawing/2014/main" id="{6C49E834-C81A-634F-99F9-23C245DDEC20}"/>
                </a:ext>
              </a:extLst>
            </p:cNvPr>
            <p:cNvSpPr/>
            <p:nvPr/>
          </p:nvSpPr>
          <p:spPr>
            <a:xfrm>
              <a:off x="3207240" y="4928760"/>
              <a:ext cx="0" cy="727199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0" name="Connecteur droit 99">
              <a:extLst>
                <a:ext uri="{FF2B5EF4-FFF2-40B4-BE49-F238E27FC236}">
                  <a16:creationId xmlns:a16="http://schemas.microsoft.com/office/drawing/2014/main" id="{A45D3B96-550D-03D5-A19F-4FE3A55B022A}"/>
                </a:ext>
              </a:extLst>
            </p:cNvPr>
            <p:cNvSpPr/>
            <p:nvPr/>
          </p:nvSpPr>
          <p:spPr>
            <a:xfrm>
              <a:off x="4579200" y="2117880"/>
              <a:ext cx="0" cy="31428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1" name="Connecteur droit 100">
              <a:extLst>
                <a:ext uri="{FF2B5EF4-FFF2-40B4-BE49-F238E27FC236}">
                  <a16:creationId xmlns:a16="http://schemas.microsoft.com/office/drawing/2014/main" id="{64C5DBAA-248C-44F9-33AF-48049F087C19}"/>
                </a:ext>
              </a:extLst>
            </p:cNvPr>
            <p:cNvSpPr/>
            <p:nvPr/>
          </p:nvSpPr>
          <p:spPr>
            <a:xfrm>
              <a:off x="4579200" y="2930759"/>
              <a:ext cx="0" cy="500041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2" name="Connecteur droit 101">
              <a:extLst>
                <a:ext uri="{FF2B5EF4-FFF2-40B4-BE49-F238E27FC236}">
                  <a16:creationId xmlns:a16="http://schemas.microsoft.com/office/drawing/2014/main" id="{02C39129-4A2B-5839-D8B7-2431C3992D82}"/>
                </a:ext>
              </a:extLst>
            </p:cNvPr>
            <p:cNvSpPr/>
            <p:nvPr/>
          </p:nvSpPr>
          <p:spPr>
            <a:xfrm>
              <a:off x="4579200" y="3929760"/>
              <a:ext cx="0" cy="149940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3" name="Connecteur droit 102">
              <a:extLst>
                <a:ext uri="{FF2B5EF4-FFF2-40B4-BE49-F238E27FC236}">
                  <a16:creationId xmlns:a16="http://schemas.microsoft.com/office/drawing/2014/main" id="{5FFF84AD-611A-5591-E52B-33F933CD5C1D}"/>
                </a:ext>
              </a:extLst>
            </p:cNvPr>
            <p:cNvSpPr/>
            <p:nvPr/>
          </p:nvSpPr>
          <p:spPr>
            <a:xfrm>
              <a:off x="4579200" y="4430160"/>
              <a:ext cx="0" cy="49860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4" name="Connecteur droit 103">
              <a:extLst>
                <a:ext uri="{FF2B5EF4-FFF2-40B4-BE49-F238E27FC236}">
                  <a16:creationId xmlns:a16="http://schemas.microsoft.com/office/drawing/2014/main" id="{33B51AF0-2BCC-A762-9BDC-F00B67AE4B98}"/>
                </a:ext>
              </a:extLst>
            </p:cNvPr>
            <p:cNvSpPr/>
            <p:nvPr/>
          </p:nvSpPr>
          <p:spPr>
            <a:xfrm>
              <a:off x="4579200" y="4928760"/>
              <a:ext cx="0" cy="727199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5" name="Connecteur droit 104">
              <a:extLst>
                <a:ext uri="{FF2B5EF4-FFF2-40B4-BE49-F238E27FC236}">
                  <a16:creationId xmlns:a16="http://schemas.microsoft.com/office/drawing/2014/main" id="{7C2CA9B2-7AA9-1425-0315-4BF303475040}"/>
                </a:ext>
              </a:extLst>
            </p:cNvPr>
            <p:cNvSpPr/>
            <p:nvPr/>
          </p:nvSpPr>
          <p:spPr>
            <a:xfrm>
              <a:off x="4579200" y="5429160"/>
              <a:ext cx="0" cy="226799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6" name="Connecteur droit 105">
              <a:extLst>
                <a:ext uri="{FF2B5EF4-FFF2-40B4-BE49-F238E27FC236}">
                  <a16:creationId xmlns:a16="http://schemas.microsoft.com/office/drawing/2014/main" id="{5638A6E7-A7E0-A65C-E832-F48A312835A9}"/>
                </a:ext>
              </a:extLst>
            </p:cNvPr>
            <p:cNvSpPr/>
            <p:nvPr/>
          </p:nvSpPr>
          <p:spPr>
            <a:xfrm>
              <a:off x="5949360" y="2117880"/>
              <a:ext cx="0" cy="31428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7" name="Connecteur droit 106">
              <a:extLst>
                <a:ext uri="{FF2B5EF4-FFF2-40B4-BE49-F238E27FC236}">
                  <a16:creationId xmlns:a16="http://schemas.microsoft.com/office/drawing/2014/main" id="{9E9546FD-4923-10C6-5DAC-B0FC3A80A489}"/>
                </a:ext>
              </a:extLst>
            </p:cNvPr>
            <p:cNvSpPr/>
            <p:nvPr/>
          </p:nvSpPr>
          <p:spPr>
            <a:xfrm>
              <a:off x="5949360" y="2930759"/>
              <a:ext cx="0" cy="500041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8" name="Connecteur droit 107">
              <a:extLst>
                <a:ext uri="{FF2B5EF4-FFF2-40B4-BE49-F238E27FC236}">
                  <a16:creationId xmlns:a16="http://schemas.microsoft.com/office/drawing/2014/main" id="{ED0CF88F-3E69-A937-550D-0B41077B2D36}"/>
                </a:ext>
              </a:extLst>
            </p:cNvPr>
            <p:cNvSpPr/>
            <p:nvPr/>
          </p:nvSpPr>
          <p:spPr>
            <a:xfrm>
              <a:off x="5949360" y="3929760"/>
              <a:ext cx="0" cy="50004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9" name="Connecteur droit 108">
              <a:extLst>
                <a:ext uri="{FF2B5EF4-FFF2-40B4-BE49-F238E27FC236}">
                  <a16:creationId xmlns:a16="http://schemas.microsoft.com/office/drawing/2014/main" id="{8E57E344-CC6B-05F7-0209-76288DF6F8D9}"/>
                </a:ext>
              </a:extLst>
            </p:cNvPr>
            <p:cNvSpPr/>
            <p:nvPr/>
          </p:nvSpPr>
          <p:spPr>
            <a:xfrm>
              <a:off x="5949360" y="4430160"/>
              <a:ext cx="0" cy="49860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10" name="Connecteur droit 109">
              <a:extLst>
                <a:ext uri="{FF2B5EF4-FFF2-40B4-BE49-F238E27FC236}">
                  <a16:creationId xmlns:a16="http://schemas.microsoft.com/office/drawing/2014/main" id="{359B3729-5B46-1A71-F2F9-398694994F9E}"/>
                </a:ext>
              </a:extLst>
            </p:cNvPr>
            <p:cNvSpPr/>
            <p:nvPr/>
          </p:nvSpPr>
          <p:spPr>
            <a:xfrm>
              <a:off x="5949360" y="4928760"/>
              <a:ext cx="0" cy="727199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11" name="Connecteur droit 110">
              <a:extLst>
                <a:ext uri="{FF2B5EF4-FFF2-40B4-BE49-F238E27FC236}">
                  <a16:creationId xmlns:a16="http://schemas.microsoft.com/office/drawing/2014/main" id="{012FF7AD-7A49-4F3A-D0DA-27D048A42FD6}"/>
                </a:ext>
              </a:extLst>
            </p:cNvPr>
            <p:cNvSpPr/>
            <p:nvPr/>
          </p:nvSpPr>
          <p:spPr>
            <a:xfrm>
              <a:off x="5949360" y="5429160"/>
              <a:ext cx="0" cy="226799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12" name="Connecteur droit 111">
              <a:extLst>
                <a:ext uri="{FF2B5EF4-FFF2-40B4-BE49-F238E27FC236}">
                  <a16:creationId xmlns:a16="http://schemas.microsoft.com/office/drawing/2014/main" id="{0C5F1B45-33A6-A783-08C9-38B6F2C75B76}"/>
                </a:ext>
              </a:extLst>
            </p:cNvPr>
            <p:cNvSpPr/>
            <p:nvPr/>
          </p:nvSpPr>
          <p:spPr>
            <a:xfrm>
              <a:off x="7319880" y="2117880"/>
              <a:ext cx="0" cy="31428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13" name="Connecteur droit 112">
              <a:extLst>
                <a:ext uri="{FF2B5EF4-FFF2-40B4-BE49-F238E27FC236}">
                  <a16:creationId xmlns:a16="http://schemas.microsoft.com/office/drawing/2014/main" id="{31F96533-CE31-A287-0CD6-B02C384ECDFE}"/>
                </a:ext>
              </a:extLst>
            </p:cNvPr>
            <p:cNvSpPr/>
            <p:nvPr/>
          </p:nvSpPr>
          <p:spPr>
            <a:xfrm>
              <a:off x="7319880" y="4430160"/>
              <a:ext cx="0" cy="49860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14" name="Connecteur droit 113">
              <a:extLst>
                <a:ext uri="{FF2B5EF4-FFF2-40B4-BE49-F238E27FC236}">
                  <a16:creationId xmlns:a16="http://schemas.microsoft.com/office/drawing/2014/main" id="{09308166-5761-B182-BD99-4AC7B099E599}"/>
                </a:ext>
              </a:extLst>
            </p:cNvPr>
            <p:cNvSpPr/>
            <p:nvPr/>
          </p:nvSpPr>
          <p:spPr>
            <a:xfrm>
              <a:off x="7319880" y="4928760"/>
              <a:ext cx="0" cy="50004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15" name="Connecteur droit 114">
              <a:extLst>
                <a:ext uri="{FF2B5EF4-FFF2-40B4-BE49-F238E27FC236}">
                  <a16:creationId xmlns:a16="http://schemas.microsoft.com/office/drawing/2014/main" id="{A02D1025-3CFE-24F9-3ABF-0B97C2ED640C}"/>
                </a:ext>
              </a:extLst>
            </p:cNvPr>
            <p:cNvSpPr/>
            <p:nvPr/>
          </p:nvSpPr>
          <p:spPr>
            <a:xfrm>
              <a:off x="7319880" y="5429160"/>
              <a:ext cx="0" cy="226799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16" name="Connecteur droit 115">
              <a:extLst>
                <a:ext uri="{FF2B5EF4-FFF2-40B4-BE49-F238E27FC236}">
                  <a16:creationId xmlns:a16="http://schemas.microsoft.com/office/drawing/2014/main" id="{9B81E847-6BB5-B9A6-420D-8C6358C596C3}"/>
                </a:ext>
              </a:extLst>
            </p:cNvPr>
            <p:cNvSpPr/>
            <p:nvPr/>
          </p:nvSpPr>
          <p:spPr>
            <a:xfrm>
              <a:off x="8689680" y="2117880"/>
              <a:ext cx="0" cy="31428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17" name="Connecteur droit 116">
              <a:extLst>
                <a:ext uri="{FF2B5EF4-FFF2-40B4-BE49-F238E27FC236}">
                  <a16:creationId xmlns:a16="http://schemas.microsoft.com/office/drawing/2014/main" id="{033E15C0-FF81-5572-3D18-609FAAFFC47E}"/>
                </a:ext>
              </a:extLst>
            </p:cNvPr>
            <p:cNvSpPr/>
            <p:nvPr/>
          </p:nvSpPr>
          <p:spPr>
            <a:xfrm>
              <a:off x="8689680" y="2432160"/>
              <a:ext cx="0" cy="498239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18" name="Connecteur droit 117">
              <a:extLst>
                <a:ext uri="{FF2B5EF4-FFF2-40B4-BE49-F238E27FC236}">
                  <a16:creationId xmlns:a16="http://schemas.microsoft.com/office/drawing/2014/main" id="{F75CDE4F-DBE0-8BD7-4AFA-5E9EC00373FD}"/>
                </a:ext>
              </a:extLst>
            </p:cNvPr>
            <p:cNvSpPr/>
            <p:nvPr/>
          </p:nvSpPr>
          <p:spPr>
            <a:xfrm>
              <a:off x="8689680" y="2930759"/>
              <a:ext cx="0" cy="500041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19" name="Connecteur droit 118">
              <a:extLst>
                <a:ext uri="{FF2B5EF4-FFF2-40B4-BE49-F238E27FC236}">
                  <a16:creationId xmlns:a16="http://schemas.microsoft.com/office/drawing/2014/main" id="{1645213A-2D1F-BF38-49BB-32FE05BBDBD9}"/>
                </a:ext>
              </a:extLst>
            </p:cNvPr>
            <p:cNvSpPr/>
            <p:nvPr/>
          </p:nvSpPr>
          <p:spPr>
            <a:xfrm>
              <a:off x="8689680" y="3430800"/>
              <a:ext cx="0" cy="49860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20" name="Connecteur droit 119">
              <a:extLst>
                <a:ext uri="{FF2B5EF4-FFF2-40B4-BE49-F238E27FC236}">
                  <a16:creationId xmlns:a16="http://schemas.microsoft.com/office/drawing/2014/main" id="{060ABD59-4725-E69F-23C0-CEDE6F007D0A}"/>
                </a:ext>
              </a:extLst>
            </p:cNvPr>
            <p:cNvSpPr/>
            <p:nvPr/>
          </p:nvSpPr>
          <p:spPr>
            <a:xfrm>
              <a:off x="8689680" y="3929760"/>
              <a:ext cx="0" cy="50004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21" name="Connecteur droit 120">
              <a:extLst>
                <a:ext uri="{FF2B5EF4-FFF2-40B4-BE49-F238E27FC236}">
                  <a16:creationId xmlns:a16="http://schemas.microsoft.com/office/drawing/2014/main" id="{DB68F230-962C-0336-C2AB-7DA2CFC3F0A0}"/>
                </a:ext>
              </a:extLst>
            </p:cNvPr>
            <p:cNvSpPr/>
            <p:nvPr/>
          </p:nvSpPr>
          <p:spPr>
            <a:xfrm>
              <a:off x="8689680" y="4430160"/>
              <a:ext cx="0" cy="49860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22" name="Connecteur droit 121">
              <a:extLst>
                <a:ext uri="{FF2B5EF4-FFF2-40B4-BE49-F238E27FC236}">
                  <a16:creationId xmlns:a16="http://schemas.microsoft.com/office/drawing/2014/main" id="{32B71F0D-54C7-91C8-09E3-AA31DB5ED984}"/>
                </a:ext>
              </a:extLst>
            </p:cNvPr>
            <p:cNvSpPr/>
            <p:nvPr/>
          </p:nvSpPr>
          <p:spPr>
            <a:xfrm>
              <a:off x="8689680" y="4928760"/>
              <a:ext cx="0" cy="500040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23" name="Connecteur droit 122">
              <a:extLst>
                <a:ext uri="{FF2B5EF4-FFF2-40B4-BE49-F238E27FC236}">
                  <a16:creationId xmlns:a16="http://schemas.microsoft.com/office/drawing/2014/main" id="{F6F17BC1-F130-14E7-5BB0-68016D06ADBD}"/>
                </a:ext>
              </a:extLst>
            </p:cNvPr>
            <p:cNvSpPr/>
            <p:nvPr/>
          </p:nvSpPr>
          <p:spPr>
            <a:xfrm>
              <a:off x="8689680" y="5429160"/>
              <a:ext cx="0" cy="226799"/>
            </a:xfrm>
            <a:prstGeom prst="line">
              <a:avLst/>
            </a:prstGeom>
            <a:noFill/>
            <a:ln w="1440" cap="sq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fr-FR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</p:grpSp>
      <p:pic>
        <p:nvPicPr>
          <p:cNvPr id="125" name="Picture 2">
            <a:extLst>
              <a:ext uri="{FF2B5EF4-FFF2-40B4-BE49-F238E27FC236}">
                <a16:creationId xmlns:a16="http://schemas.microsoft.com/office/drawing/2014/main" id="{E3CA3A52-A2AE-00BD-69FF-DD68312CE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656376" y="377345"/>
            <a:ext cx="1281065" cy="6348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E273C659-65E6-9D97-6985-84A15C570353}"/>
              </a:ext>
            </a:extLst>
          </p:cNvPr>
          <p:cNvSpPr/>
          <p:nvPr/>
        </p:nvSpPr>
        <p:spPr>
          <a:xfrm>
            <a:off x="1547640" y="6381720"/>
            <a:ext cx="6120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200" b="0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icrosoft YaHei" pitchFamily="2"/>
              </a:rPr>
              <a:t>La réforme des rythmes scolaires 2022-2023 – Chasné-sur-Illet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78BBAA1F-9F78-2F1B-DDF7-A86F714547AD}"/>
              </a:ext>
            </a:extLst>
          </p:cNvPr>
          <p:cNvSpPr/>
          <p:nvPr/>
        </p:nvSpPr>
        <p:spPr>
          <a:xfrm>
            <a:off x="7885079" y="6381720"/>
            <a:ext cx="76536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264376FD-E6DA-4E38-9865-1F10D143D1E3}" type="slidenum">
              <a:t>8</a:t>
            </a:fld>
            <a:endParaRPr lang="fr-FR" sz="1200" b="0" i="0" u="none" strike="noStrike" baseline="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EBC63C16-005A-7CE5-D6B2-B4521901CF0B}"/>
              </a:ext>
            </a:extLst>
          </p:cNvPr>
          <p:cNvSpPr/>
          <p:nvPr/>
        </p:nvSpPr>
        <p:spPr>
          <a:xfrm>
            <a:off x="457200" y="2746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40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rPr>
              <a:t>Organisation du temps TAP/APC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438A5B13-C79E-F70A-BC2A-131435BF4E4C}"/>
              </a:ext>
            </a:extLst>
          </p:cNvPr>
          <p:cNvSpPr/>
          <p:nvPr/>
        </p:nvSpPr>
        <p:spPr>
          <a:xfrm>
            <a:off x="1511279" y="1557359"/>
            <a:ext cx="7632719" cy="1150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720" marR="0" lvl="0" indent="-336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38040" algn="l"/>
                <a:tab pos="342720" algn="l"/>
                <a:tab pos="907560" algn="l"/>
                <a:tab pos="1821960" algn="l"/>
                <a:tab pos="2736360" algn="l"/>
                <a:tab pos="3650760" algn="l"/>
                <a:tab pos="4565160" algn="l"/>
                <a:tab pos="5479560" algn="l"/>
                <a:tab pos="6393960" algn="l"/>
                <a:tab pos="7308360" algn="l"/>
                <a:tab pos="8222760" algn="l"/>
                <a:tab pos="9137160" algn="l"/>
                <a:tab pos="10051560" algn="l"/>
                <a:tab pos="10328040" algn="l"/>
                <a:tab pos="10777319" algn="l"/>
                <a:tab pos="10778759" algn="l"/>
                <a:tab pos="10780200" algn="l"/>
                <a:tab pos="10782000" algn="l"/>
              </a:tabLst>
            </a:pPr>
            <a:r>
              <a:rPr lang="fr-FR" sz="2000" b="1" i="0" u="none" strike="noStrike" baseline="0">
                <a:ln>
                  <a:noFill/>
                </a:ln>
                <a:solidFill>
                  <a:srgbClr val="E46C0A"/>
                </a:solidFill>
                <a:latin typeface="Arial" pitchFamily="34"/>
                <a:ea typeface="Arial" pitchFamily="2"/>
                <a:cs typeface="Arial" pitchFamily="2"/>
              </a:rPr>
              <a:t>	</a:t>
            </a:r>
          </a:p>
          <a:p>
            <a:pPr marL="342720" marR="0" lvl="0" indent="-336600" algn="ctr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fr-FR" sz="2400" b="1" i="0" u="none" strike="noStrike" baseline="0">
                <a:ln>
                  <a:noFill/>
                </a:ln>
                <a:solidFill>
                  <a:srgbClr val="E46C0A"/>
                </a:solidFill>
                <a:latin typeface="Arial" pitchFamily="34"/>
                <a:ea typeface="Arial" pitchFamily="2"/>
                <a:cs typeface="Arial" pitchFamily="2"/>
              </a:rPr>
              <a:t>Les activités APC et TAP ont lieu de 15h30 à 16h30</a:t>
            </a:r>
          </a:p>
          <a:p>
            <a:pPr marL="342720" marR="0" lvl="0" indent="-336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fr-FR" sz="2400" b="1" i="0" u="none" strike="noStrike" baseline="0">
              <a:ln>
                <a:noFill/>
              </a:ln>
              <a:solidFill>
                <a:srgbClr val="E46C0A"/>
              </a:solidFill>
              <a:latin typeface="Arial" pitchFamily="34"/>
              <a:ea typeface="Arial" pitchFamily="2"/>
              <a:cs typeface="Arial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40906C71-EA5D-C6C0-7EA3-38E197BE2AE5}"/>
              </a:ext>
            </a:extLst>
          </p:cNvPr>
          <p:cNvSpPr/>
          <p:nvPr/>
        </p:nvSpPr>
        <p:spPr>
          <a:xfrm>
            <a:off x="684359" y="2924279"/>
            <a:ext cx="8208720" cy="3168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Les activités pédagogiques complémentaires (APC) ont lieu </a:t>
            </a:r>
            <a:r>
              <a:rPr lang="fr-FR" sz="2000" b="1" i="0" u="none" strike="noStrike" baseline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les jeudis</a:t>
            </a:r>
          </a:p>
          <a:p>
            <a:pPr marL="341280" marR="0" lvl="0" indent="-336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2000" b="1" i="0" u="none" strike="noStrike" baseline="0">
              <a:ln>
                <a:noFill/>
              </a:ln>
              <a:solidFill>
                <a:srgbClr val="00B0F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Les temps d’activités péri-éducative (TAP) ont lieu </a:t>
            </a:r>
            <a:r>
              <a:rPr lang="fr-FR" sz="2000" b="1" i="0" u="none" strike="noStrike" baseline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les lundis, mardis et vendredis</a:t>
            </a:r>
          </a:p>
          <a:p>
            <a:pPr marL="341280" marR="0" lvl="0" indent="-336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20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799920" marR="0" lvl="1" indent="-336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9920" algn="l"/>
                <a:tab pos="1248839" algn="l"/>
                <a:tab pos="1698119" algn="l"/>
                <a:tab pos="2147400" algn="l"/>
                <a:tab pos="2596680" algn="l"/>
                <a:tab pos="3045960" algn="l"/>
                <a:tab pos="3495240" algn="l"/>
                <a:tab pos="3944520" algn="l"/>
                <a:tab pos="4393800" algn="l"/>
                <a:tab pos="4843079" algn="l"/>
                <a:tab pos="5292360" algn="l"/>
                <a:tab pos="5741639" algn="l"/>
                <a:tab pos="6190920" algn="l"/>
                <a:tab pos="6640200" algn="l"/>
                <a:tab pos="7089480" algn="l"/>
                <a:tab pos="7538760" algn="l"/>
                <a:tab pos="7988040" algn="l"/>
                <a:tab pos="8437320" algn="l"/>
                <a:tab pos="8886599" algn="l"/>
                <a:tab pos="9335880" algn="l"/>
                <a:tab pos="978516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799920" marR="0" lvl="1" indent="-336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9920" algn="l"/>
                <a:tab pos="1248839" algn="l"/>
                <a:tab pos="1698119" algn="l"/>
                <a:tab pos="2147400" algn="l"/>
                <a:tab pos="2596680" algn="l"/>
                <a:tab pos="3045960" algn="l"/>
                <a:tab pos="3495240" algn="l"/>
                <a:tab pos="3944520" algn="l"/>
                <a:tab pos="4393800" algn="l"/>
                <a:tab pos="4843079" algn="l"/>
                <a:tab pos="5292360" algn="l"/>
                <a:tab pos="5741639" algn="l"/>
                <a:tab pos="6190920" algn="l"/>
                <a:tab pos="6640200" algn="l"/>
                <a:tab pos="7089480" algn="l"/>
                <a:tab pos="7538760" algn="l"/>
                <a:tab pos="7988040" algn="l"/>
                <a:tab pos="8437320" algn="l"/>
                <a:tab pos="8886599" algn="l"/>
                <a:tab pos="9335880" algn="l"/>
                <a:tab pos="978516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341280" marR="0" lvl="0" indent="-336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A382A19-147B-F250-559A-91098E376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656376" y="377345"/>
            <a:ext cx="1281065" cy="6348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C25B874B-2A9A-D9E3-EF83-9F1BC10246AC}"/>
              </a:ext>
            </a:extLst>
          </p:cNvPr>
          <p:cNvSpPr/>
          <p:nvPr/>
        </p:nvSpPr>
        <p:spPr>
          <a:xfrm>
            <a:off x="1547640" y="6381720"/>
            <a:ext cx="612000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200" b="0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icrosoft YaHei" pitchFamily="2"/>
              </a:rPr>
              <a:t>La réforme des rythmes scolaires 2022-2023 – Chasné-sur-Illet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6BC60E16-7B90-C9DE-EFE0-D9A012601DC6}"/>
              </a:ext>
            </a:extLst>
          </p:cNvPr>
          <p:cNvSpPr/>
          <p:nvPr/>
        </p:nvSpPr>
        <p:spPr>
          <a:xfrm>
            <a:off x="7885079" y="6381720"/>
            <a:ext cx="76536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2FA50DA3-2E41-4393-8498-B13517951212}" type="slidenum">
              <a:t>9</a:t>
            </a:fld>
            <a:endParaRPr lang="fr-FR" sz="1200" b="0" i="0" u="none" strike="noStrike" baseline="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AAEE579E-3889-8ED1-2303-322B446345B6}"/>
              </a:ext>
            </a:extLst>
          </p:cNvPr>
          <p:cNvSpPr/>
          <p:nvPr/>
        </p:nvSpPr>
        <p:spPr>
          <a:xfrm>
            <a:off x="457200" y="2746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40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rPr>
              <a:t>Activités prévues lors des TAP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42B71BC7-5F9A-0583-F0FD-6D533C60CD63}"/>
              </a:ext>
            </a:extLst>
          </p:cNvPr>
          <p:cNvSpPr/>
          <p:nvPr/>
        </p:nvSpPr>
        <p:spPr>
          <a:xfrm>
            <a:off x="1042919" y="1557359"/>
            <a:ext cx="8101080" cy="1150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720" marR="0" lvl="0" indent="-336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38040" algn="l"/>
                <a:tab pos="342720" algn="l"/>
                <a:tab pos="907560" algn="l"/>
                <a:tab pos="1821960" algn="l"/>
                <a:tab pos="2736360" algn="l"/>
                <a:tab pos="3650760" algn="l"/>
                <a:tab pos="4565160" algn="l"/>
                <a:tab pos="5479560" algn="l"/>
                <a:tab pos="6393960" algn="l"/>
                <a:tab pos="7308360" algn="l"/>
                <a:tab pos="8222760" algn="l"/>
                <a:tab pos="9137160" algn="l"/>
                <a:tab pos="10051560" algn="l"/>
                <a:tab pos="10328040" algn="l"/>
                <a:tab pos="10777319" algn="l"/>
                <a:tab pos="10778759" algn="l"/>
                <a:tab pos="10780200" algn="l"/>
                <a:tab pos="10782000" algn="l"/>
              </a:tabLst>
            </a:pPr>
            <a:r>
              <a:rPr lang="fr-FR" sz="2000" b="1" i="0" u="none" strike="noStrike" baseline="0">
                <a:ln>
                  <a:noFill/>
                </a:ln>
                <a:solidFill>
                  <a:srgbClr val="E46C0A"/>
                </a:solidFill>
                <a:latin typeface="Arial" pitchFamily="34"/>
                <a:ea typeface="Arial" pitchFamily="2"/>
                <a:cs typeface="Arial" pitchFamily="2"/>
              </a:rPr>
              <a:t>	</a:t>
            </a:r>
          </a:p>
          <a:p>
            <a:pPr marL="342720" marR="0" lvl="0" indent="-336600" algn="ctr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fr-FR" sz="2400" b="1" i="0" u="none" strike="noStrike" baseline="0">
                <a:ln>
                  <a:noFill/>
                </a:ln>
                <a:solidFill>
                  <a:srgbClr val="E46C0A"/>
                </a:solidFill>
                <a:latin typeface="Arial" pitchFamily="34"/>
                <a:ea typeface="Arial" pitchFamily="2"/>
                <a:cs typeface="Arial" pitchFamily="2"/>
              </a:rPr>
              <a:t>Objectif : Proposer des activités diverses aux enfants</a:t>
            </a:r>
          </a:p>
          <a:p>
            <a:pPr marL="342720" marR="0" lvl="0" indent="-336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fr-FR" sz="2400" b="1" i="0" u="none" strike="noStrike" baseline="0">
              <a:ln>
                <a:noFill/>
              </a:ln>
              <a:solidFill>
                <a:srgbClr val="E46C0A"/>
              </a:solidFill>
              <a:latin typeface="Arial" pitchFamily="34"/>
              <a:ea typeface="Arial" pitchFamily="2"/>
              <a:cs typeface="Arial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59A5D713-8534-3EBE-B78A-7A5978C95A2F}"/>
              </a:ext>
            </a:extLst>
          </p:cNvPr>
          <p:cNvSpPr/>
          <p:nvPr/>
        </p:nvSpPr>
        <p:spPr>
          <a:xfrm>
            <a:off x="684359" y="2924279"/>
            <a:ext cx="8208720" cy="3168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Les TAP sont </a:t>
            </a:r>
            <a:r>
              <a:rPr lang="fr-FR" sz="2000" b="1" i="0" u="none" strike="noStrike" baseline="0" dirty="0">
                <a:ln>
                  <a:noFill/>
                </a:ln>
                <a:solidFill>
                  <a:srgbClr val="00B0F0"/>
                </a:solidFill>
                <a:latin typeface="Arial" pitchFamily="34"/>
                <a:ea typeface="Arial" pitchFamily="2"/>
                <a:cs typeface="Arial" pitchFamily="2"/>
              </a:rPr>
              <a:t>organisés </a:t>
            </a:r>
            <a:r>
              <a:rPr lang="fr-FR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par groupe restreint (de 7 à 16 enfants) et par cycle</a:t>
            </a:r>
          </a:p>
          <a:p>
            <a:pPr marL="341280" marR="0" lvl="0" indent="-336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20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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Planification des activités :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73"/>
              </a:spcBef>
              <a:spcAft>
                <a:spcPts val="0"/>
              </a:spcAft>
              <a:buClr>
                <a:srgbClr val="E46C0A"/>
              </a:buClr>
              <a:buSzPct val="100000"/>
              <a:buFont typeface="Wingdings" pitchFamily="2"/>
              <a:buChar char="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Le planning est découpé en 6 périodes de P1 à P6 sur 5 semaines ce qui permet à </a:t>
            </a:r>
            <a:r>
              <a:rPr lang="fr-FR" sz="1900" b="0" i="0" u="sng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tous</a:t>
            </a:r>
            <a:r>
              <a:rPr lang="fr-FR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 les enfants de faire </a:t>
            </a:r>
            <a:r>
              <a:rPr lang="fr-FR" sz="1900" b="0" i="0" u="sng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toutes</a:t>
            </a:r>
            <a:r>
              <a:rPr lang="fr-FR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Arial" pitchFamily="2"/>
              </a:rPr>
              <a:t> les activités.</a:t>
            </a:r>
          </a:p>
          <a:p>
            <a:pPr marL="341280" marR="0" lvl="0" indent="-336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20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798480" marR="0" lvl="1" indent="-336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798480" marR="0" lvl="1" indent="-336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798480" algn="l"/>
                <a:tab pos="1247399" algn="l"/>
                <a:tab pos="1696679" algn="l"/>
                <a:tab pos="2145960" algn="l"/>
                <a:tab pos="2595240" algn="l"/>
                <a:tab pos="3044520" algn="l"/>
                <a:tab pos="3493800" algn="l"/>
                <a:tab pos="3943080" algn="l"/>
                <a:tab pos="4392360" algn="l"/>
                <a:tab pos="4841639" algn="l"/>
                <a:tab pos="5290920" algn="l"/>
                <a:tab pos="5740199" algn="l"/>
                <a:tab pos="6189480" algn="l"/>
                <a:tab pos="6638760" algn="l"/>
                <a:tab pos="7088040" algn="l"/>
                <a:tab pos="7537320" algn="l"/>
                <a:tab pos="7986600" algn="l"/>
                <a:tab pos="8435880" algn="l"/>
                <a:tab pos="8885159" algn="l"/>
                <a:tab pos="9334440" algn="l"/>
                <a:tab pos="978372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  <a:p>
            <a:pPr marL="341280" marR="0" lvl="0" indent="-336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2"/>
              <a:cs typeface="Arial" pitchFamily="2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5EC5A48-550B-F7F6-3BBE-E3BC2DADB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-78" r="-38" b="-78"/>
          <a:stretch>
            <a:fillRect/>
          </a:stretch>
        </p:blipFill>
        <p:spPr bwMode="auto">
          <a:xfrm>
            <a:off x="656376" y="377345"/>
            <a:ext cx="1281065" cy="6348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3814</TotalTime>
  <Words>1483</Words>
  <Application>Microsoft Office PowerPoint</Application>
  <PresentationFormat>Affichage à l'écran (4:3)</PresentationFormat>
  <Paragraphs>419</Paragraphs>
  <Slides>30</Slides>
  <Notes>30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Arial</vt:lpstr>
      <vt:lpstr>Calibri</vt:lpstr>
      <vt:lpstr>Times New Roman</vt:lpstr>
      <vt:lpstr>Wingdings</vt:lpstr>
      <vt:lpstr>Standard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Céline Read</dc:creator>
  <cp:lastModifiedBy>Catherine DEMEURE</cp:lastModifiedBy>
  <cp:revision>171</cp:revision>
  <cp:lastPrinted>2019-07-24T10:30:04Z</cp:lastPrinted>
  <dcterms:created xsi:type="dcterms:W3CDTF">2014-05-07T11:52:54Z</dcterms:created>
  <dcterms:modified xsi:type="dcterms:W3CDTF">2022-10-26T12:52:22Z</dcterms:modified>
</cp:coreProperties>
</file>